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5"/>
  </p:notesMasterIdLst>
  <p:sldIdLst>
    <p:sldId id="256" r:id="rId2"/>
    <p:sldId id="335" r:id="rId3"/>
    <p:sldId id="284" r:id="rId4"/>
    <p:sldId id="343" r:id="rId5"/>
    <p:sldId id="299" r:id="rId6"/>
    <p:sldId id="285" r:id="rId7"/>
    <p:sldId id="290" r:id="rId8"/>
    <p:sldId id="289" r:id="rId9"/>
    <p:sldId id="292" r:id="rId10"/>
    <p:sldId id="326" r:id="rId11"/>
    <p:sldId id="297" r:id="rId12"/>
    <p:sldId id="295" r:id="rId13"/>
    <p:sldId id="361" r:id="rId14"/>
    <p:sldId id="300" r:id="rId15"/>
    <p:sldId id="296" r:id="rId16"/>
    <p:sldId id="303" r:id="rId17"/>
    <p:sldId id="309" r:id="rId18"/>
    <p:sldId id="347" r:id="rId19"/>
    <p:sldId id="348" r:id="rId20"/>
    <p:sldId id="310" r:id="rId21"/>
    <p:sldId id="311" r:id="rId22"/>
    <p:sldId id="265" r:id="rId23"/>
    <p:sldId id="350" r:id="rId24"/>
    <p:sldId id="345" r:id="rId25"/>
    <p:sldId id="313" r:id="rId26"/>
    <p:sldId id="354" r:id="rId27"/>
    <p:sldId id="352" r:id="rId28"/>
    <p:sldId id="312" r:id="rId29"/>
    <p:sldId id="351" r:id="rId30"/>
    <p:sldId id="316" r:id="rId31"/>
    <p:sldId id="315" r:id="rId32"/>
    <p:sldId id="349" r:id="rId33"/>
    <p:sldId id="317" r:id="rId34"/>
    <p:sldId id="323" r:id="rId35"/>
    <p:sldId id="324" r:id="rId36"/>
    <p:sldId id="325" r:id="rId37"/>
    <p:sldId id="353" r:id="rId38"/>
    <p:sldId id="330" r:id="rId39"/>
    <p:sldId id="327" r:id="rId40"/>
    <p:sldId id="331" r:id="rId41"/>
    <p:sldId id="336" r:id="rId42"/>
    <p:sldId id="363" r:id="rId43"/>
    <p:sldId id="332" r:id="rId44"/>
    <p:sldId id="333" r:id="rId45"/>
    <p:sldId id="337" r:id="rId46"/>
    <p:sldId id="339" r:id="rId47"/>
    <p:sldId id="334" r:id="rId48"/>
    <p:sldId id="340" r:id="rId49"/>
    <p:sldId id="283" r:id="rId50"/>
    <p:sldId id="338" r:id="rId51"/>
    <p:sldId id="360" r:id="rId52"/>
    <p:sldId id="321" r:id="rId53"/>
    <p:sldId id="362" r:id="rId54"/>
    <p:sldId id="355" r:id="rId55"/>
    <p:sldId id="356" r:id="rId56"/>
    <p:sldId id="357" r:id="rId57"/>
    <p:sldId id="358" r:id="rId58"/>
    <p:sldId id="359" r:id="rId59"/>
    <p:sldId id="266" r:id="rId60"/>
    <p:sldId id="346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87" r:id="rId85"/>
    <p:sldId id="388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396" r:id="rId94"/>
    <p:sldId id="397" r:id="rId95"/>
    <p:sldId id="398" r:id="rId96"/>
    <p:sldId id="399" r:id="rId97"/>
    <p:sldId id="400" r:id="rId98"/>
    <p:sldId id="401" r:id="rId99"/>
    <p:sldId id="402" r:id="rId100"/>
    <p:sldId id="403" r:id="rId101"/>
    <p:sldId id="404" r:id="rId102"/>
    <p:sldId id="405" r:id="rId103"/>
    <p:sldId id="406" r:id="rId104"/>
    <p:sldId id="407" r:id="rId105"/>
    <p:sldId id="408" r:id="rId106"/>
    <p:sldId id="409" r:id="rId107"/>
    <p:sldId id="410" r:id="rId108"/>
    <p:sldId id="411" r:id="rId109"/>
    <p:sldId id="412" r:id="rId110"/>
    <p:sldId id="413" r:id="rId111"/>
    <p:sldId id="414" r:id="rId112"/>
    <p:sldId id="415" r:id="rId113"/>
    <p:sldId id="416" r:id="rId114"/>
    <p:sldId id="417" r:id="rId115"/>
    <p:sldId id="418" r:id="rId116"/>
    <p:sldId id="419" r:id="rId117"/>
    <p:sldId id="420" r:id="rId118"/>
    <p:sldId id="421" r:id="rId119"/>
    <p:sldId id="422" r:id="rId120"/>
    <p:sldId id="423" r:id="rId121"/>
    <p:sldId id="424" r:id="rId122"/>
    <p:sldId id="425" r:id="rId123"/>
    <p:sldId id="426" r:id="rId124"/>
    <p:sldId id="427" r:id="rId125"/>
    <p:sldId id="428" r:id="rId126"/>
    <p:sldId id="429" r:id="rId127"/>
    <p:sldId id="430" r:id="rId128"/>
    <p:sldId id="431" r:id="rId129"/>
    <p:sldId id="432" r:id="rId130"/>
    <p:sldId id="433" r:id="rId131"/>
    <p:sldId id="434" r:id="rId132"/>
    <p:sldId id="435" r:id="rId133"/>
    <p:sldId id="436" r:id="rId134"/>
    <p:sldId id="437" r:id="rId135"/>
    <p:sldId id="438" r:id="rId136"/>
    <p:sldId id="439" r:id="rId137"/>
    <p:sldId id="440" r:id="rId138"/>
    <p:sldId id="441" r:id="rId139"/>
    <p:sldId id="442" r:id="rId140"/>
    <p:sldId id="443" r:id="rId141"/>
    <p:sldId id="444" r:id="rId142"/>
    <p:sldId id="445" r:id="rId143"/>
    <p:sldId id="446" r:id="rId144"/>
    <p:sldId id="447" r:id="rId145"/>
    <p:sldId id="448" r:id="rId146"/>
    <p:sldId id="449" r:id="rId147"/>
    <p:sldId id="450" r:id="rId148"/>
    <p:sldId id="451" r:id="rId149"/>
    <p:sldId id="452" r:id="rId150"/>
    <p:sldId id="453" r:id="rId151"/>
    <p:sldId id="454" r:id="rId152"/>
    <p:sldId id="455" r:id="rId153"/>
    <p:sldId id="456" r:id="rId154"/>
    <p:sldId id="457" r:id="rId155"/>
    <p:sldId id="458" r:id="rId156"/>
    <p:sldId id="459" r:id="rId157"/>
    <p:sldId id="460" r:id="rId158"/>
    <p:sldId id="461" r:id="rId159"/>
    <p:sldId id="462" r:id="rId160"/>
    <p:sldId id="46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482" r:id="rId180"/>
    <p:sldId id="483" r:id="rId181"/>
    <p:sldId id="484" r:id="rId182"/>
    <p:sldId id="485" r:id="rId183"/>
    <p:sldId id="486" r:id="rId184"/>
    <p:sldId id="487" r:id="rId185"/>
    <p:sldId id="488" r:id="rId186"/>
    <p:sldId id="489" r:id="rId187"/>
    <p:sldId id="490" r:id="rId188"/>
    <p:sldId id="491" r:id="rId189"/>
    <p:sldId id="492" r:id="rId190"/>
    <p:sldId id="493" r:id="rId191"/>
    <p:sldId id="494" r:id="rId192"/>
    <p:sldId id="495" r:id="rId193"/>
    <p:sldId id="496" r:id="rId194"/>
    <p:sldId id="497" r:id="rId195"/>
    <p:sldId id="498" r:id="rId196"/>
    <p:sldId id="499" r:id="rId197"/>
    <p:sldId id="500" r:id="rId198"/>
    <p:sldId id="501" r:id="rId199"/>
    <p:sldId id="502" r:id="rId200"/>
    <p:sldId id="503" r:id="rId201"/>
    <p:sldId id="504" r:id="rId202"/>
    <p:sldId id="505" r:id="rId203"/>
    <p:sldId id="506" r:id="rId204"/>
    <p:sldId id="507" r:id="rId205"/>
    <p:sldId id="508" r:id="rId206"/>
    <p:sldId id="509" r:id="rId207"/>
    <p:sldId id="510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3" r:id="rId221"/>
    <p:sldId id="524" r:id="rId222"/>
    <p:sldId id="525" r:id="rId223"/>
    <p:sldId id="526" r:id="rId224"/>
    <p:sldId id="527" r:id="rId225"/>
    <p:sldId id="528" r:id="rId226"/>
    <p:sldId id="529" r:id="rId227"/>
    <p:sldId id="530" r:id="rId228"/>
    <p:sldId id="531" r:id="rId229"/>
    <p:sldId id="532" r:id="rId230"/>
    <p:sldId id="533" r:id="rId231"/>
    <p:sldId id="534" r:id="rId232"/>
    <p:sldId id="535" r:id="rId233"/>
    <p:sldId id="536" r:id="rId234"/>
    <p:sldId id="537" r:id="rId235"/>
    <p:sldId id="538" r:id="rId236"/>
    <p:sldId id="539" r:id="rId237"/>
    <p:sldId id="540" r:id="rId238"/>
    <p:sldId id="541" r:id="rId239"/>
    <p:sldId id="542" r:id="rId240"/>
    <p:sldId id="543" r:id="rId241"/>
    <p:sldId id="544" r:id="rId242"/>
    <p:sldId id="545" r:id="rId243"/>
    <p:sldId id="546" r:id="rId244"/>
    <p:sldId id="547" r:id="rId245"/>
    <p:sldId id="548" r:id="rId246"/>
    <p:sldId id="549" r:id="rId247"/>
    <p:sldId id="550" r:id="rId248"/>
    <p:sldId id="551" r:id="rId249"/>
    <p:sldId id="552" r:id="rId250"/>
    <p:sldId id="553" r:id="rId251"/>
    <p:sldId id="554" r:id="rId252"/>
    <p:sldId id="555" r:id="rId253"/>
    <p:sldId id="556" r:id="rId254"/>
    <p:sldId id="557" r:id="rId255"/>
    <p:sldId id="558" r:id="rId256"/>
    <p:sldId id="559" r:id="rId257"/>
    <p:sldId id="560" r:id="rId258"/>
    <p:sldId id="561" r:id="rId259"/>
    <p:sldId id="562" r:id="rId260"/>
    <p:sldId id="563" r:id="rId261"/>
    <p:sldId id="564" r:id="rId262"/>
    <p:sldId id="565" r:id="rId263"/>
    <p:sldId id="566" r:id="rId264"/>
    <p:sldId id="567" r:id="rId265"/>
    <p:sldId id="568" r:id="rId266"/>
    <p:sldId id="569" r:id="rId267"/>
    <p:sldId id="570" r:id="rId268"/>
    <p:sldId id="571" r:id="rId269"/>
    <p:sldId id="572" r:id="rId270"/>
    <p:sldId id="573" r:id="rId271"/>
    <p:sldId id="574" r:id="rId272"/>
    <p:sldId id="575" r:id="rId273"/>
    <p:sldId id="576" r:id="rId274"/>
    <p:sldId id="577" r:id="rId275"/>
    <p:sldId id="578" r:id="rId276"/>
    <p:sldId id="579" r:id="rId277"/>
    <p:sldId id="580" r:id="rId278"/>
    <p:sldId id="581" r:id="rId279"/>
    <p:sldId id="582" r:id="rId280"/>
    <p:sldId id="583" r:id="rId281"/>
    <p:sldId id="584" r:id="rId282"/>
    <p:sldId id="585" r:id="rId283"/>
    <p:sldId id="586" r:id="rId284"/>
    <p:sldId id="587" r:id="rId285"/>
    <p:sldId id="588" r:id="rId286"/>
    <p:sldId id="589" r:id="rId287"/>
    <p:sldId id="590" r:id="rId288"/>
    <p:sldId id="591" r:id="rId289"/>
    <p:sldId id="592" r:id="rId290"/>
    <p:sldId id="593" r:id="rId291"/>
    <p:sldId id="594" r:id="rId292"/>
    <p:sldId id="595" r:id="rId293"/>
    <p:sldId id="596" r:id="rId294"/>
    <p:sldId id="597" r:id="rId295"/>
    <p:sldId id="598" r:id="rId296"/>
    <p:sldId id="599" r:id="rId297"/>
    <p:sldId id="600" r:id="rId298"/>
    <p:sldId id="601" r:id="rId299"/>
    <p:sldId id="602" r:id="rId300"/>
    <p:sldId id="603" r:id="rId301"/>
    <p:sldId id="604" r:id="rId302"/>
    <p:sldId id="605" r:id="rId303"/>
    <p:sldId id="606" r:id="rId304"/>
    <p:sldId id="607" r:id="rId305"/>
    <p:sldId id="608" r:id="rId306"/>
    <p:sldId id="609" r:id="rId307"/>
    <p:sldId id="610" r:id="rId308"/>
    <p:sldId id="611" r:id="rId309"/>
    <p:sldId id="612" r:id="rId310"/>
    <p:sldId id="613" r:id="rId311"/>
    <p:sldId id="614" r:id="rId312"/>
    <p:sldId id="615" r:id="rId313"/>
    <p:sldId id="616" r:id="rId314"/>
    <p:sldId id="617" r:id="rId315"/>
    <p:sldId id="618" r:id="rId316"/>
    <p:sldId id="619" r:id="rId317"/>
    <p:sldId id="620" r:id="rId318"/>
    <p:sldId id="621" r:id="rId319"/>
    <p:sldId id="622" r:id="rId320"/>
    <p:sldId id="623" r:id="rId321"/>
    <p:sldId id="624" r:id="rId322"/>
    <p:sldId id="625" r:id="rId323"/>
    <p:sldId id="626" r:id="rId324"/>
    <p:sldId id="627" r:id="rId325"/>
    <p:sldId id="628" r:id="rId326"/>
    <p:sldId id="629" r:id="rId327"/>
    <p:sldId id="630" r:id="rId328"/>
    <p:sldId id="631" r:id="rId329"/>
    <p:sldId id="632" r:id="rId330"/>
    <p:sldId id="633" r:id="rId331"/>
    <p:sldId id="634" r:id="rId332"/>
    <p:sldId id="635" r:id="rId333"/>
    <p:sldId id="636" r:id="rId334"/>
    <p:sldId id="637" r:id="rId335"/>
    <p:sldId id="638" r:id="rId336"/>
    <p:sldId id="639" r:id="rId337"/>
    <p:sldId id="640" r:id="rId338"/>
    <p:sldId id="641" r:id="rId339"/>
    <p:sldId id="642" r:id="rId340"/>
    <p:sldId id="643" r:id="rId341"/>
    <p:sldId id="644" r:id="rId342"/>
    <p:sldId id="645" r:id="rId343"/>
    <p:sldId id="646" r:id="rId344"/>
    <p:sldId id="647" r:id="rId345"/>
    <p:sldId id="648" r:id="rId346"/>
    <p:sldId id="649" r:id="rId347"/>
    <p:sldId id="650" r:id="rId348"/>
    <p:sldId id="651" r:id="rId349"/>
    <p:sldId id="652" r:id="rId350"/>
    <p:sldId id="653" r:id="rId351"/>
    <p:sldId id="654" r:id="rId352"/>
    <p:sldId id="655" r:id="rId353"/>
    <p:sldId id="656" r:id="rId3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739" autoAdjust="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viewProps" Target="view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tableStyles" Target="tableStyles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presProps" Target="pres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theme" Target="theme/theme1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D90B0-3C92-4086-AB0E-81A226E04F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3BB59-552F-4371-B378-10354135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15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ivisbyzero.com/2011/03/22/albrecht-durers-ruler-and-compass-constructions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indcarroll.com/2019/01/29/notes-on-differential-geometry/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enderi.org/introduction-to-general-relativity-lectures-by-pietro-fr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lovesmath.com/en/mathematical-physics/general-relativity-loud-and-clear/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hys.libretexts.org/Bookshelves/Relativity/Book:_General_Relativity_(Crowell)/5:_Curvature/5.07:_The_Geodesic_Equation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dam.org/article/ASENS_1924_3_41__1_0.pdf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lovesmath.com/en/mathematical-physics/general-relativity-loud-and-clear/" TargetMode="External"/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indcarroll.com/2019/01/29/notes-on-differential-geometry/" TargetMode="External"/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olem.ph.utexas.edu/category/2018/05/the_fisher_metric_will_not_be.html" TargetMode="External"/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esearchgate.net/publication/282538992_Geodesic_Hypothesis_Testing_for_Comparing_Location_Parameters_in_Elliptical_Populations" TargetMode="External"/><Relationship Id="rId4" Type="http://schemas.openxmlformats.org/officeDocument/2006/relationships/hyperlink" Target="http://robotics.snu.ac.kr/fcp/files/_pdf_files_publications/201312_DTI%20Segmentation.pdf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m.ac.jp/editsec/aism/pdf/059_1_0135.pdf" TargetMode="External"/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alex.smola.org/teaching/iconip2006/iconip_3.pdf" TargetMode="External"/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lovesmath.com/en/mathematical-physics/general-relativity-loud-and-clear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rmongroup.github.io/blog/geo/" TargetMode="External"/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pvs.informatik.uni-stuttgart.de/mlr/marc/notes/gradientDescent.pdf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2646824/why-is-the-mirror-descent-considered-a-non-euclidean-algorithm" TargetMode="External"/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tats.ox.ac.uk/~rebeschi/teaching/AFoL/18/material/lecture10.pdf" TargetMode="Externa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pdf/10.1098/rsta.1922.0009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ass.edu/wsp/resources/poisson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ussianwaves.com/2012/10/score-and-fisher-information-estimator-sensitivity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https://divisbyzero.com/2011/03/22/albrecht-durers-ruler-and-compass-constructions/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31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def</a:t>
            </a:r>
            <a:r>
              <a:rPr lang="en-US" dirty="0" smtClean="0"/>
              <a:t>\inner#1#2{{\</a:t>
            </a:r>
            <a:r>
              <a:rPr lang="en-US" dirty="0" err="1" smtClean="0"/>
              <a:t>langle</a:t>
            </a:r>
            <a:r>
              <a:rPr lang="en-US" dirty="0" smtClean="0"/>
              <a:t> #1, #2\</a:t>
            </a:r>
            <a:r>
              <a:rPr lang="en-US" dirty="0" err="1" smtClean="0"/>
              <a:t>rangle</a:t>
            </a:r>
            <a:r>
              <a:rPr lang="en-US" dirty="0" smtClean="0"/>
              <a:t>}}</a:t>
            </a:r>
          </a:p>
          <a:p>
            <a:r>
              <a:rPr lang="en-US" dirty="0" smtClean="0"/>
              <a:t>p_{\theta}(x)= \</a:t>
            </a:r>
            <a:r>
              <a:rPr lang="en-US" dirty="0" err="1" smtClean="0"/>
              <a:t>exp</a:t>
            </a:r>
            <a:r>
              <a:rPr lang="en-US" dirty="0" smtClean="0"/>
              <a:t>(\inner{\theta}{t(x)}-F(\theta)+k(x))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05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\Theta=\</a:t>
            </a:r>
            <a:r>
              <a:rPr lang="en-US" dirty="0" err="1" smtClean="0"/>
              <a:t>mathrm</a:t>
            </a:r>
            <a:r>
              <a:rPr lang="en-US" dirty="0" smtClean="0"/>
              <a:t>{</a:t>
            </a:r>
            <a:r>
              <a:rPr lang="en-US" dirty="0" err="1" smtClean="0"/>
              <a:t>int</a:t>
            </a:r>
            <a:r>
              <a:rPr lang="en-US" dirty="0" smtClean="0"/>
              <a:t>}(\Theta)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00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A_{F,F^`}(\theta_1:\eta_2)=F(\theta_1)+F^*(\eta_2)-\theta_1^\top\eta_2</a:t>
            </a:r>
          </a:p>
          <a:p>
            <a:r>
              <a:rPr lang="en-US" dirty="0" smtClean="0"/>
              <a:t>B_F(\theta_1:\theta_2)=F(\theta_1)-F(\theta_2)-(\theta_1-\theta_2)^\top\</a:t>
            </a:r>
            <a:r>
              <a:rPr lang="en-US" dirty="0" err="1" smtClean="0"/>
              <a:t>nabla</a:t>
            </a:r>
            <a:r>
              <a:rPr lang="en-US" dirty="0" smtClean="0"/>
              <a:t> F(\theta_2)</a:t>
            </a:r>
          </a:p>
          <a:p>
            <a:r>
              <a:rPr lang="en-US" dirty="0" smtClean="0"/>
              <a:t>B_F(\theta_1:\theta_2)=A_{F,F^*}(\theta_1:\eta_2)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83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{1}{2} \log \left(2 \pi e \sigma^{2}\right)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5080F-4816-4662-B028-F2C8535C8BB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33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def</a:t>
            </a:r>
            <a:r>
              <a:rPr lang="en-US" dirty="0" smtClean="0"/>
              <a:t>\</a:t>
            </a:r>
            <a:r>
              <a:rPr lang="en-US" dirty="0" err="1" smtClean="0"/>
              <a:t>dP</a:t>
            </a:r>
            <a:r>
              <a:rPr lang="en-US" dirty="0" smtClean="0"/>
              <a:t>{\</a:t>
            </a:r>
            <a:r>
              <a:rPr lang="en-US" dirty="0" err="1" smtClean="0"/>
              <a:t>mathrm</a:t>
            </a:r>
            <a:r>
              <a:rPr lang="en-US" dirty="0" smtClean="0"/>
              <a:t>{d}P}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def</a:t>
            </a:r>
            <a:r>
              <a:rPr lang="en-US" dirty="0" smtClean="0"/>
              <a:t>\</a:t>
            </a:r>
            <a:r>
              <a:rPr lang="en-US" dirty="0" err="1" smtClean="0"/>
              <a:t>dmu</a:t>
            </a:r>
            <a:r>
              <a:rPr lang="en-US" dirty="0" smtClean="0"/>
              <a:t>{\</a:t>
            </a:r>
            <a:r>
              <a:rPr lang="en-US" dirty="0" err="1" smtClean="0"/>
              <a:t>mathrm</a:t>
            </a:r>
            <a:r>
              <a:rPr lang="en-US" dirty="0" smtClean="0"/>
              <a:t>{d}\mu}</a:t>
            </a:r>
          </a:p>
          <a:p>
            <a:r>
              <a:rPr lang="en-US" dirty="0" smtClean="0"/>
              <a:t>H(X)=-\</a:t>
            </a:r>
            <a:r>
              <a:rPr lang="en-US" dirty="0" err="1" smtClean="0"/>
              <a:t>int</a:t>
            </a:r>
            <a:r>
              <a:rPr lang="en-US" dirty="0" smtClean="0"/>
              <a:t>_\</a:t>
            </a:r>
            <a:r>
              <a:rPr lang="en-US" dirty="0" err="1" smtClean="0"/>
              <a:t>calX</a:t>
            </a:r>
            <a:r>
              <a:rPr lang="en-US" dirty="0" smtClean="0"/>
              <a:t> \log\</a:t>
            </a:r>
            <a:r>
              <a:rPr lang="en-US" dirty="0" err="1" smtClean="0"/>
              <a:t>frac</a:t>
            </a:r>
            <a:r>
              <a:rPr lang="en-US" dirty="0" smtClean="0"/>
              <a:t>{\</a:t>
            </a:r>
            <a:r>
              <a:rPr lang="en-US" dirty="0" err="1" smtClean="0"/>
              <a:t>dP</a:t>
            </a:r>
            <a:r>
              <a:rPr lang="en-US" dirty="0" smtClean="0"/>
              <a:t>}{\</a:t>
            </a:r>
            <a:r>
              <a:rPr lang="en-US" dirty="0" err="1" smtClean="0"/>
              <a:t>dmu</a:t>
            </a:r>
            <a:r>
              <a:rPr lang="en-US" dirty="0" smtClean="0"/>
              <a:t>}\</a:t>
            </a:r>
            <a:r>
              <a:rPr lang="en-US" dirty="0" err="1" smtClean="0"/>
              <a:t>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5080F-4816-4662-B028-F2C8535C8BB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75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\</a:t>
            </a:r>
            <a:r>
              <a:rPr lang="en-US" dirty="0" err="1" smtClean="0"/>
              <a:t>exp</a:t>
            </a:r>
            <a:r>
              <a:rPr lang="en-US" dirty="0" smtClean="0"/>
              <a:t>\left(\sum_{</a:t>
            </a:r>
            <a:r>
              <a:rPr lang="en-US" dirty="0" err="1" smtClean="0"/>
              <a:t>i</a:t>
            </a:r>
            <a:r>
              <a:rPr lang="en-US" dirty="0" smtClean="0"/>
              <a:t>=1}^D </a:t>
            </a:r>
            <a:r>
              <a:rPr lang="en-US" dirty="0" err="1" smtClean="0"/>
              <a:t>t_i</a:t>
            </a:r>
            <a:r>
              <a:rPr lang="en-US" dirty="0" smtClean="0"/>
              <a:t>(x)\</a:t>
            </a:r>
            <a:r>
              <a:rPr lang="en-US" dirty="0" err="1" smtClean="0"/>
              <a:t>theta_i</a:t>
            </a:r>
            <a:r>
              <a:rPr lang="en-US" dirty="0" smtClean="0"/>
              <a:t> -F(\theta) + k(x)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5080F-4816-4662-B028-F2C8535C8BB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68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max_p</a:t>
            </a:r>
            <a:r>
              <a:rPr lang="en-US" dirty="0" smtClean="0"/>
              <a:t> h(p)= \</a:t>
            </a:r>
            <a:r>
              <a:rPr lang="en-US" dirty="0" err="1" smtClean="0"/>
              <a:t>sum_x</a:t>
            </a:r>
            <a:r>
              <a:rPr lang="en-US" dirty="0" smtClean="0"/>
              <a:t> p(x)\log \</a:t>
            </a:r>
            <a:r>
              <a:rPr lang="en-US" dirty="0" err="1" smtClean="0"/>
              <a:t>frac</a:t>
            </a:r>
            <a:r>
              <a:rPr lang="en-US" dirty="0" smtClean="0"/>
              <a:t>{1}{p(x)}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5080F-4816-4662-B028-F2C8535C8BB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11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p(x) \</a:t>
            </a:r>
            <a:r>
              <a:rPr lang="en-US" dirty="0" err="1" smtClean="0"/>
              <a:t>propto</a:t>
            </a:r>
            <a:r>
              <a:rPr lang="en-US" dirty="0" smtClean="0"/>
              <a:t> \</a:t>
            </a:r>
            <a:r>
              <a:rPr lang="en-US" dirty="0" err="1" smtClean="0"/>
              <a:t>exp</a:t>
            </a:r>
            <a:r>
              <a:rPr lang="en-US" dirty="0" smtClean="0"/>
              <a:t>(\theta_1 x+\theta_2 x^2)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5080F-4816-4662-B028-F2C8535C8BB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97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I(X ; Y)= {\</a:t>
            </a:r>
            <a:r>
              <a:rPr lang="en-US" dirty="0" err="1" smtClean="0"/>
              <a:t>mathrm</a:t>
            </a:r>
            <a:r>
              <a:rPr lang="en-US" dirty="0" smtClean="0"/>
              <a:t>{KL}}\left(P_{(X, Y)} \| P_{X}{Y}\right)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5080F-4816-4662-B028-F2C8535C8BB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95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https://colindcarroll.com/2019/01/29/notes-on-differential-geometry/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0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 Connection and Covariant Derivative for Vector Field Analysis and Design</a:t>
            </a:r>
          </a:p>
          <a:p>
            <a:r>
              <a:rPr lang="en-US" dirty="0" smtClean="0">
                <a:hlinkClick r:id="rId3"/>
              </a:rPr>
              <a:t>http://genderi.org/introduction-to-general-relativity-lectures-by-pietro-fr.html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29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\sum_{</a:t>
            </a:r>
            <a:r>
              <a:rPr lang="en-US" dirty="0" err="1" smtClean="0"/>
              <a:t>i</a:t>
            </a:r>
            <a:r>
              <a:rPr lang="en-US" dirty="0" smtClean="0"/>
              <a:t>=1}^D \</a:t>
            </a:r>
            <a:r>
              <a:rPr lang="en-US" dirty="0" err="1" smtClean="0"/>
              <a:t>lambda_i</a:t>
            </a:r>
            <a:r>
              <a:rPr lang="en-US" dirty="0" smtClean="0"/>
              <a:t> </a:t>
            </a:r>
            <a:r>
              <a:rPr lang="en-US" dirty="0" err="1" smtClean="0"/>
              <a:t>b_i</a:t>
            </a:r>
            <a:r>
              <a:rPr lang="en-US" dirty="0" smtClean="0"/>
              <a:t>=0$ </a:t>
            </a:r>
            <a:r>
              <a:rPr lang="en-US" dirty="0" err="1" smtClean="0"/>
              <a:t>iff</a:t>
            </a:r>
            <a:r>
              <a:rPr lang="en-US" dirty="0" smtClean="0"/>
              <a:t> $\</a:t>
            </a:r>
            <a:r>
              <a:rPr lang="en-US" dirty="0" err="1" smtClean="0"/>
              <a:t>lambda_i</a:t>
            </a:r>
            <a:r>
              <a:rPr lang="en-US" dirty="0" smtClean="0"/>
              <a:t>=0, \</a:t>
            </a:r>
            <a:r>
              <a:rPr lang="en-US" dirty="0" err="1" smtClean="0"/>
              <a:t>forall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\in [D]</a:t>
            </a:r>
          </a:p>
          <a:p>
            <a:r>
              <a:rPr lang="en-US" dirty="0" smtClean="0"/>
              <a:t>v_{[B]}=(v^1,\</a:t>
            </a:r>
            <a:r>
              <a:rPr lang="en-US" dirty="0" err="1" smtClean="0"/>
              <a:t>ldots</a:t>
            </a:r>
            <a:r>
              <a:rPr lang="en-US" dirty="0" smtClean="0"/>
              <a:t>, </a:t>
            </a:r>
            <a:r>
              <a:rPr lang="en-US" dirty="0" err="1" smtClean="0"/>
              <a:t>v^d</a:t>
            </a:r>
            <a:r>
              <a:rPr lang="en-US" dirty="0" smtClean="0"/>
              <a:t>)</a:t>
            </a:r>
          </a:p>
          <a:p>
            <a:r>
              <a:rPr lang="pl-PL" dirty="0" smtClean="0"/>
              <a:t>v=\sum_{i=1}^d v^ie_i= v^ie_i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5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\omega: V\</a:t>
            </a:r>
            <a:r>
              <a:rPr lang="en-US" dirty="0" err="1" smtClean="0"/>
              <a:t>rightarrow</a:t>
            </a:r>
            <a:r>
              <a:rPr lang="en-US" dirty="0" smtClean="0"/>
              <a:t> \</a:t>
            </a:r>
            <a:r>
              <a:rPr lang="en-US" dirty="0" err="1" smtClean="0"/>
              <a:t>mathbb</a:t>
            </a:r>
            <a:r>
              <a:rPr lang="en-US" dirty="0" smtClean="0"/>
              <a:t>{R}</a:t>
            </a:r>
          </a:p>
          <a:p>
            <a:r>
              <a:rPr lang="en-US" dirty="0" smtClean="0"/>
              <a:t>\underline{\omega}: V\</a:t>
            </a:r>
            <a:r>
              <a:rPr lang="en-US" dirty="0" err="1" smtClean="0"/>
              <a:t>rightarrow</a:t>
            </a:r>
            <a:r>
              <a:rPr lang="en-US" dirty="0" smtClean="0"/>
              <a:t> \</a:t>
            </a:r>
            <a:r>
              <a:rPr lang="en-US" dirty="0" err="1" smtClean="0"/>
              <a:t>mathbb</a:t>
            </a:r>
            <a:r>
              <a:rPr lang="en-US" dirty="0" smtClean="0"/>
              <a:t>{R}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mathrm</a:t>
            </a:r>
            <a:r>
              <a:rPr lang="en-US" dirty="0" smtClean="0"/>
              <a:t>{dim}(V)=\</a:t>
            </a:r>
            <a:r>
              <a:rPr lang="en-US" dirty="0" err="1" smtClean="0"/>
              <a:t>mathrm</a:t>
            </a:r>
            <a:r>
              <a:rPr lang="en-US" dirty="0" smtClean="0"/>
              <a:t>{dim}(V^*)</a:t>
            </a:r>
          </a:p>
          <a:p>
            <a:r>
              <a:rPr lang="en-US" dirty="0" smtClean="0"/>
              <a:t>V\</a:t>
            </a:r>
            <a:r>
              <a:rPr lang="en-US" dirty="0" err="1" smtClean="0"/>
              <a:t>simeq</a:t>
            </a:r>
            <a:r>
              <a:rPr lang="en-US" dirty="0" smtClean="0"/>
              <a:t> V^*</a:t>
            </a:r>
          </a:p>
          <a:p>
            <a:r>
              <a:rPr lang="en-US" dirty="0" smtClean="0"/>
              <a:t>\omega(v)=</a:t>
            </a:r>
            <a:r>
              <a:rPr lang="en-US" dirty="0" err="1" smtClean="0"/>
              <a:t>v^i</a:t>
            </a:r>
            <a:r>
              <a:rPr lang="en-US" dirty="0" smtClean="0"/>
              <a:t>\omega(</a:t>
            </a:r>
            <a:r>
              <a:rPr lang="en-US" dirty="0" err="1" smtClean="0"/>
              <a:t>e_i</a:t>
            </a:r>
            <a:r>
              <a:rPr lang="en-US" dirty="0" smtClean="0"/>
              <a:t>)</a:t>
            </a:r>
          </a:p>
          <a:p>
            <a:r>
              <a:rPr lang="nn-NO" dirty="0" smtClean="0"/>
              <a:t>\omega(v)=\omega_i \underline{e}^i(v),\ \omega_i=\underline{\omega}(e_i) \underline{e}^i(e_j)=\delta_j^i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88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v^ 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omega_i</a:t>
            </a:r>
            <a:r>
              <a:rPr lang="en-US" dirty="0" smtClean="0"/>
              <a:t>=(\</a:t>
            </a:r>
            <a:r>
              <a:rPr lang="en-US" dirty="0" err="1" smtClean="0"/>
              <a:t>omega,e_i</a:t>
            </a:r>
            <a:r>
              <a:rPr lang="en-US" dirty="0" smtClean="0"/>
              <a:t>\</a:t>
            </a:r>
            <a:r>
              <a:rPr lang="en-US" dirty="0" err="1" smtClean="0"/>
              <a:t>ranglei</a:t>
            </a:r>
            <a:r>
              <a:rPr lang="en-US" dirty="0" smtClean="0"/>
              <a:t>=(e^ </a:t>
            </a:r>
            <a:r>
              <a:rPr lang="en-US" dirty="0" err="1" smtClean="0"/>
              <a:t>i,v</a:t>
            </a:r>
            <a:r>
              <a:rPr lang="en-US" dirty="0" smtClean="0"/>
              <a:t>\</a:t>
            </a:r>
            <a:r>
              <a:rPr lang="en-US" dirty="0" err="1" smtClean="0"/>
              <a:t>rangle</a:t>
            </a:r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omega_i</a:t>
            </a:r>
            <a:r>
              <a:rPr lang="en-US" dirty="0" smtClean="0"/>
              <a:t>=(\</a:t>
            </a:r>
            <a:r>
              <a:rPr lang="en-US" dirty="0" err="1" smtClean="0"/>
              <a:t>omega,e_i</a:t>
            </a:r>
            <a:r>
              <a:rPr lang="en-US" dirty="0" smtClean="0"/>
              <a:t>\</a:t>
            </a:r>
            <a:r>
              <a:rPr lang="en-US" dirty="0" err="1" smtClean="0"/>
              <a:t>rangle</a:t>
            </a:r>
            <a:endParaRPr lang="en-US" dirty="0" smtClean="0"/>
          </a:p>
          <a:p>
            <a:r>
              <a:rPr lang="en-US" dirty="0" smtClean="0"/>
              <a:t>B=\{e_1,\</a:t>
            </a:r>
            <a:r>
              <a:rPr lang="en-US" dirty="0" err="1" smtClean="0"/>
              <a:t>ldots</a:t>
            </a:r>
            <a:r>
              <a:rPr lang="en-US" dirty="0" smtClean="0"/>
              <a:t>, </a:t>
            </a:r>
            <a:r>
              <a:rPr lang="en-US" dirty="0" err="1" smtClean="0"/>
              <a:t>e_d</a:t>
            </a:r>
            <a:r>
              <a:rPr lang="en-US" dirty="0" smtClean="0"/>
              <a:t>\}</a:t>
            </a:r>
          </a:p>
          <a:p>
            <a:r>
              <a:rPr lang="en-US" dirty="0" err="1" smtClean="0"/>
              <a:t>e^i</a:t>
            </a:r>
            <a:r>
              <a:rPr lang="en-US" dirty="0" smtClean="0"/>
              <a:t>(</a:t>
            </a:r>
            <a:r>
              <a:rPr lang="en-US" dirty="0" err="1" smtClean="0"/>
              <a:t>e_j</a:t>
            </a:r>
            <a:r>
              <a:rPr lang="en-US" dirty="0" smtClean="0"/>
              <a:t>)=(</a:t>
            </a:r>
            <a:r>
              <a:rPr lang="en-US" dirty="0" err="1" smtClean="0"/>
              <a:t>e^i,e_j</a:t>
            </a:r>
            <a:r>
              <a:rPr lang="en-US" dirty="0" smtClean="0"/>
              <a:t>\</a:t>
            </a:r>
            <a:r>
              <a:rPr lang="en-US" dirty="0" err="1" smtClean="0"/>
              <a:t>rangle</a:t>
            </a:r>
            <a:r>
              <a:rPr lang="en-US" dirty="0" smtClean="0"/>
              <a:t>=\</a:t>
            </a:r>
            <a:r>
              <a:rPr lang="en-US" dirty="0" err="1" smtClean="0"/>
              <a:t>delta_j</a:t>
            </a:r>
            <a:r>
              <a:rPr lang="en-US" dirty="0" smtClean="0"/>
              <a:t>^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96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v_1\perp p_2 \</a:t>
            </a:r>
            <a:r>
              <a:rPr lang="en-US" dirty="0" err="1" smtClean="0"/>
              <a:t>Leftrightarrow</a:t>
            </a:r>
            <a:r>
              <a:rPr lang="en-US" dirty="0" smtClean="0"/>
              <a:t> \</a:t>
            </a:r>
            <a:r>
              <a:rPr lang="en-US" dirty="0" err="1" smtClean="0"/>
              <a:t>langle</a:t>
            </a:r>
            <a:r>
              <a:rPr lang="en-US" dirty="0" smtClean="0"/>
              <a:t> v_1,v_2\</a:t>
            </a:r>
            <a:r>
              <a:rPr lang="en-US" dirty="0" err="1" smtClean="0"/>
              <a:t>rangle</a:t>
            </a:r>
            <a:r>
              <a:rPr lang="en-US" dirty="0" smtClean="0"/>
              <a:t> 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42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D(v_1,v_2)=\|v_1-v_2\|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22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e^j</a:t>
            </a:r>
            <a:r>
              <a:rPr lang="en-US" dirty="0" smtClean="0"/>
              <a:t>\in V\ \</a:t>
            </a:r>
            <a:r>
              <a:rPr lang="en-US" dirty="0" err="1" smtClean="0"/>
              <a:t>mbox</a:t>
            </a:r>
            <a:r>
              <a:rPr lang="en-US" dirty="0" smtClean="0"/>
              <a:t>{such that }\ \</a:t>
            </a:r>
            <a:r>
              <a:rPr lang="en-US" dirty="0" err="1" smtClean="0"/>
              <a:t>langle</a:t>
            </a:r>
            <a:r>
              <a:rPr lang="en-US" dirty="0" smtClean="0"/>
              <a:t> </a:t>
            </a:r>
            <a:r>
              <a:rPr lang="en-US" dirty="0" err="1" smtClean="0"/>
              <a:t>e_i</a:t>
            </a:r>
            <a:r>
              <a:rPr lang="en-US" dirty="0" smtClean="0"/>
              <a:t>, e^ j\</a:t>
            </a:r>
            <a:r>
              <a:rPr lang="en-US" dirty="0" err="1" smtClean="0"/>
              <a:t>rangle</a:t>
            </a:r>
            <a:r>
              <a:rPr lang="en-US" dirty="0" smtClean="0"/>
              <a:t>=\</a:t>
            </a:r>
            <a:r>
              <a:rPr lang="en-US" dirty="0" err="1" smtClean="0"/>
              <a:t>delta_i</a:t>
            </a:r>
            <a:r>
              <a:rPr lang="en-US" dirty="0" smtClean="0"/>
              <a:t>^ 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25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v^i</a:t>
            </a:r>
            <a:r>
              <a:rPr lang="en-US" dirty="0" smtClean="0"/>
              <a:t>=\</a:t>
            </a:r>
            <a:r>
              <a:rPr lang="en-US" dirty="0" err="1" smtClean="0"/>
              <a:t>langle</a:t>
            </a:r>
            <a:r>
              <a:rPr lang="en-US" dirty="0" smtClean="0"/>
              <a:t> </a:t>
            </a:r>
            <a:r>
              <a:rPr lang="en-US" dirty="0" err="1" smtClean="0"/>
              <a:t>v,e_i</a:t>
            </a:r>
            <a:r>
              <a:rPr lang="en-US" dirty="0" smtClean="0"/>
              <a:t>\</a:t>
            </a:r>
            <a:r>
              <a:rPr lang="en-US" dirty="0" err="1" smtClean="0"/>
              <a:t>rangle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v_i</a:t>
            </a:r>
            <a:r>
              <a:rPr lang="en-US" dirty="0" smtClean="0"/>
              <a:t>=\</a:t>
            </a:r>
            <a:r>
              <a:rPr lang="en-US" dirty="0" err="1" smtClean="0"/>
              <a:t>langle</a:t>
            </a:r>
            <a:r>
              <a:rPr lang="en-US" dirty="0" smtClean="0"/>
              <a:t> </a:t>
            </a:r>
            <a:r>
              <a:rPr lang="en-US" dirty="0" err="1" smtClean="0"/>
              <a:t>v,e^i</a:t>
            </a:r>
            <a:r>
              <a:rPr lang="en-US" dirty="0" smtClean="0"/>
              <a:t>\</a:t>
            </a:r>
            <a:r>
              <a:rPr lang="en-US" dirty="0" err="1" smtClean="0"/>
              <a:t>rangle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19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\lang</a:t>
            </a:r>
            <a:endParaRPr lang="en-US" dirty="0" smtClean="0"/>
          </a:p>
          <a:p>
            <a:r>
              <a:rPr lang="pl-PL" dirty="0" smtClean="0"/>
              <a:t>\def\inner#1#2{{\langle #1,#2 \rangle}}\begin{eqnarray*}</a:t>
            </a:r>
          </a:p>
          <a:p>
            <a:r>
              <a:rPr lang="pl-PL" dirty="0" smtClean="0"/>
              <a:t>g_{ij}&amp; =&amp;\inner{e_i}{e_j},\\</a:t>
            </a:r>
          </a:p>
          <a:p>
            <a:r>
              <a:rPr lang="pl-PL" dirty="0" smtClean="0"/>
              <a:t>{g^*}^{ij}&amp;=&amp;g^{ij}=\inner{{e}^i}{{e}^j}.</a:t>
            </a:r>
          </a:p>
          <a:p>
            <a:r>
              <a:rPr lang="pl-PL" dirty="0" smtClean="0"/>
              <a:t>\end{eqnarray*}le u,v\rangle = u^iv_i = u_iv^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6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v_i</a:t>
            </a:r>
            <a:r>
              <a:rPr lang="en-US" dirty="0" smtClean="0"/>
              <a:t>=g_{</a:t>
            </a:r>
            <a:r>
              <a:rPr lang="en-US" dirty="0" err="1" smtClean="0"/>
              <a:t>ij</a:t>
            </a:r>
            <a:r>
              <a:rPr lang="en-US" dirty="0" smtClean="0"/>
              <a:t>} </a:t>
            </a:r>
            <a:r>
              <a:rPr lang="en-US" dirty="0" err="1" smtClean="0"/>
              <a:t>v^I</a:t>
            </a:r>
            <a:endParaRPr lang="en-US" dirty="0" smtClean="0"/>
          </a:p>
          <a:p>
            <a:r>
              <a:rPr lang="en-US" dirty="0" err="1" smtClean="0"/>
              <a:t>v^i</a:t>
            </a:r>
            <a:r>
              <a:rPr lang="en-US" dirty="0" smtClean="0"/>
              <a:t>=g^{</a:t>
            </a:r>
            <a:r>
              <a:rPr lang="en-US" dirty="0" err="1" smtClean="0"/>
              <a:t>ij</a:t>
            </a:r>
            <a:r>
              <a:rPr lang="en-US" dirty="0" smtClean="0"/>
              <a:t>}</a:t>
            </a:r>
            <a:r>
              <a:rPr lang="en-US" dirty="0" err="1" smtClean="0"/>
              <a:t>v_i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5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T: \underbrace{V^*\ldots V^*}_{r}\times \underbrace{V\times\ldots V}_{s} \rightarrow \mathbb{R}</a:t>
            </a:r>
          </a:p>
          <a:p>
            <a:endParaRPr lang="pt-BR" dirty="0" smtClean="0"/>
          </a:p>
          <a:p>
            <a:r>
              <a:rPr lang="pt-BR" dirty="0" smtClean="0"/>
              <a:t>g = g_{ij} d </a:t>
            </a:r>
          </a:p>
          <a:p>
            <a:r>
              <a:rPr lang="pt-BR" dirty="0" smtClean="0"/>
              <a:t>x_i \otimes d x_j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https://images.math.cnrs.fr/Visualiser-la-courbure.html?lang=fr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64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https://www.naturelovesmath.com/en/mathematical-physics/general-relativity-loud-and-clear/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https://phys.libretexts.org/Bookshelves/Relativity/Book%3A_General_Relativity_(Crowell)/5%3A_Curvature/5.07%3A_The_Geodesic_Equation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46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http://www.numdam.org/article/ASENS_1924_3_41__1_0.pdf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62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https://images.math.cnrs.fr/Visualiser-la-courbure.html?lang=fr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https://www.naturelovesmath.com/en/mathematical-physics/general-relativity-loud-and-clear/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12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J_{\alpha}^{F}(\theta_1 : \theta_2)=\left\{\begin{array}{</a:t>
            </a:r>
            <a:r>
              <a:rPr lang="en-US" dirty="0" err="1" smtClean="0"/>
              <a:t>ll</a:t>
            </a:r>
            <a:r>
              <a:rPr lang="en-US" dirty="0" smtClean="0"/>
              <a:t>}{\</a:t>
            </a:r>
            <a:r>
              <a:rPr lang="en-US" dirty="0" err="1" smtClean="0"/>
              <a:t>frac</a:t>
            </a:r>
            <a:r>
              <a:rPr lang="en-US" dirty="0" smtClean="0"/>
              <a:t>{1}{\alpha(1-\alpha)} J^{\prime F}(\theta_1: \theta_2)} &amp; {\alpha \</a:t>
            </a:r>
            <a:r>
              <a:rPr lang="en-US" dirty="0" err="1" smtClean="0"/>
              <a:t>neq</a:t>
            </a:r>
            <a:r>
              <a:rPr lang="en-US" dirty="0" smtClean="0"/>
              <a:t>\{0,1\}} \\ {B_{F}(\theta_1: \theta_2)} &amp; {\alpha=1} \\ {B_{F}(\theta_2 : \theta_1)} &amp; {\alpha=0}\end{array}\right.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D2CBB-5D43-43BD-A6A3-A2BA561C1810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16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https://colindcarroll.com/2019/01/29/notes-on-differential-geometry/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Fisher-Rao geometry of beta distributions applied to the study of canonical moments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8D15C-4E11-40BE-8EDC-90B93D8BE1AF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1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https://golem.ph.utexas.edu/category/2018/05/the_fisher_metric_will_not_be.html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http://robotics.snu.ac.kr/fcp/files/_pdf_files_publications/201312_DTI%20Segmentation.pdf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https://www.researchgate.net/publication/282538992_Geodesic_Hypothesis_Testing_for_Comparing_Location_Parameters_in_Elliptical_Populations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37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https://www.ism.ac.jp/editsec/aism/pdf/059_1_0135.pdf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16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Remarks on geodesics for multivariate normal models </a:t>
            </a:r>
            <a:r>
              <a:rPr lang="en-US" dirty="0" err="1" smtClean="0"/>
              <a:t>Takuro</a:t>
            </a:r>
            <a:r>
              <a:rPr lang="en-US" dirty="0" smtClean="0"/>
              <a:t> Imai, Akira </a:t>
            </a:r>
            <a:r>
              <a:rPr lang="en-US" dirty="0" err="1" smtClean="0"/>
              <a:t>Takaesu</a:t>
            </a:r>
            <a:r>
              <a:rPr lang="en-US" dirty="0" smtClean="0"/>
              <a:t> and Masato Wakayama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69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http://alex.smola.org/teaching/iconip2006/iconip_3.pdf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4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https://www.naturelovesmath.com/en/mathematical-physics/general-relativity-loud-and-clear/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219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https://images.math.cnrs.fr/Visualiser-la-courbure.html?lang=fr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749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\</a:t>
            </a:r>
            <a:r>
              <a:rPr lang="en-US" dirty="0" err="1" smtClean="0"/>
              <a:t>leftsup</a:t>
            </a:r>
            <a:r>
              <a:rPr lang="en-US" dirty="0" smtClean="0"/>
              <a:t>{F}g = \nabla^2 F(\theta)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\</a:t>
            </a:r>
            <a:r>
              <a:rPr lang="en-US" dirty="0" err="1" smtClean="0"/>
              <a:t>leftsup</a:t>
            </a:r>
            <a:r>
              <a:rPr lang="en-US" dirty="0" smtClean="0"/>
              <a:t>{F}C_{</a:t>
            </a:r>
            <a:r>
              <a:rPr lang="en-US" dirty="0" err="1" smtClean="0"/>
              <a:t>ijk</a:t>
            </a:r>
            <a:r>
              <a:rPr lang="en-US" dirty="0" smtClean="0"/>
              <a:t>} = \</a:t>
            </a:r>
            <a:r>
              <a:rPr lang="en-US" dirty="0" err="1" smtClean="0"/>
              <a:t>leftsup</a:t>
            </a:r>
            <a:r>
              <a:rPr lang="en-US" dirty="0" smtClean="0"/>
              <a:t>{F}C_{</a:t>
            </a:r>
            <a:r>
              <a:rPr lang="en-US" dirty="0" err="1" smtClean="0"/>
              <a:t>ijk</a:t>
            </a:r>
            <a:r>
              <a:rPr lang="en-US" dirty="0" smtClean="0"/>
              <a:t>} \Gamma_{</a:t>
            </a:r>
            <a:r>
              <a:rPr lang="en-US" dirty="0" err="1" smtClean="0"/>
              <a:t>ijk</a:t>
            </a:r>
            <a:r>
              <a:rPr lang="en-US" dirty="0" smtClean="0"/>
              <a:t>}-= \</a:t>
            </a:r>
            <a:r>
              <a:rPr lang="en-US" dirty="0" err="1" smtClean="0"/>
              <a:t>leftsup</a:t>
            </a:r>
            <a:r>
              <a:rPr lang="en-US" dirty="0" smtClean="0"/>
              <a:t>{F}C_{</a:t>
            </a:r>
            <a:r>
              <a:rPr lang="en-US" dirty="0" err="1" smtClean="0"/>
              <a:t>ijk</a:t>
            </a:r>
            <a:r>
              <a:rPr lang="en-US" dirty="0" smtClean="0"/>
              <a:t>} \Gamma_{</a:t>
            </a:r>
            <a:r>
              <a:rPr lang="en-US" dirty="0" err="1" smtClean="0"/>
              <a:t>ijk</a:t>
            </a:r>
            <a:r>
              <a:rPr lang="en-US" dirty="0" smtClean="0"/>
              <a:t>}^*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leftsup</a:t>
            </a:r>
            <a:r>
              <a:rPr lang="en-US" dirty="0" smtClean="0"/>
              <a:t>{F}C_{</a:t>
            </a:r>
            <a:r>
              <a:rPr lang="en-US" dirty="0" err="1" smtClean="0"/>
              <a:t>ijk</a:t>
            </a:r>
            <a:r>
              <a:rPr lang="en-US" dirty="0" smtClean="0"/>
              <a:t>} = {\</a:t>
            </a:r>
            <a:r>
              <a:rPr lang="en-US" dirty="0" err="1" smtClean="0"/>
              <a:t>partial_i</a:t>
            </a:r>
            <a:r>
              <a:rPr lang="en-US" dirty="0" smtClean="0"/>
              <a:t>}{\</a:t>
            </a:r>
            <a:r>
              <a:rPr lang="en-US" dirty="0" err="1" smtClean="0"/>
              <a:t>partial_j</a:t>
            </a:r>
            <a:r>
              <a:rPr lang="en-US" dirty="0" smtClean="0"/>
              <a:t>}{\</a:t>
            </a:r>
            <a:r>
              <a:rPr lang="en-US" dirty="0" err="1" smtClean="0"/>
              <a:t>partial_k</a:t>
            </a:r>
            <a:r>
              <a:rPr lang="en-US" dirty="0" smtClean="0"/>
              <a:t>} F(\theta)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5EB1-5C4E-4675-A1D0-D89847EDF338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34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F^*(\eta) = \sup_{\theta\in\Theta} \{\theta^\top\eta-F(\theta)\}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5EB1-5C4E-4675-A1D0-D89847EDF338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86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nabla</a:t>
            </a:r>
            <a:r>
              <a:rPr lang="en-US" dirty="0" smtClean="0"/>
              <a:t>^{2} F(\theta) \</a:t>
            </a:r>
            <a:r>
              <a:rPr lang="en-US" dirty="0" err="1" smtClean="0"/>
              <a:t>nabla</a:t>
            </a:r>
            <a:r>
              <a:rPr lang="en-US" dirty="0" smtClean="0"/>
              <a:t>^{2} F^{*}(\eta)=I</a:t>
            </a:r>
          </a:p>
          <a:p>
            <a:endParaRPr lang="en-US" dirty="0" smtClean="0"/>
          </a:p>
          <a:p>
            <a:r>
              <a:rPr lang="en-US" dirty="0" smtClean="0"/>
              <a:t>g_{</a:t>
            </a:r>
            <a:r>
              <a:rPr lang="en-US" dirty="0" err="1" smtClean="0"/>
              <a:t>ij</a:t>
            </a:r>
            <a:r>
              <a:rPr lang="en-US" dirty="0" smtClean="0"/>
              <a:t>}(\theta)=\nabla^2F(\theta)</a:t>
            </a:r>
          </a:p>
          <a:p>
            <a:endParaRPr lang="en-US" dirty="0" smtClean="0"/>
          </a:p>
          <a:p>
            <a:r>
              <a:rPr lang="en-US" dirty="0" smtClean="0"/>
              <a:t>g^{</a:t>
            </a:r>
            <a:r>
              <a:rPr lang="en-US" dirty="0" err="1" smtClean="0"/>
              <a:t>ij</a:t>
            </a:r>
            <a:r>
              <a:rPr lang="en-US" dirty="0" smtClean="0"/>
              <a:t>}(\eta)={g^*}^{</a:t>
            </a:r>
            <a:r>
              <a:rPr lang="en-US" dirty="0" err="1" smtClean="0"/>
              <a:t>ij</a:t>
            </a:r>
            <a:r>
              <a:rPr lang="en-US" dirty="0" smtClean="0"/>
              <a:t>}(\eta)=\nabla^2 F(\eta)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5EB1-5C4E-4675-A1D0-D89847EDF338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213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5EB1-5C4E-4675-A1D0-D89847EDF338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75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KL[p(x, y) : \</a:t>
            </a:r>
            <a:r>
              <a:rPr lang="es-ES" dirty="0" err="1" smtClean="0"/>
              <a:t>hat</a:t>
            </a:r>
            <a:r>
              <a:rPr lang="es-ES" dirty="0" smtClean="0"/>
              <a:t>{p}(x, y)]=\</a:t>
            </a:r>
            <a:r>
              <a:rPr lang="es-ES" dirty="0" err="1" smtClean="0"/>
              <a:t>int</a:t>
            </a:r>
            <a:r>
              <a:rPr lang="es-ES" dirty="0" smtClean="0"/>
              <a:t> p(x, y) \log \frac{p(x, y)}{\</a:t>
            </a:r>
            <a:r>
              <a:rPr lang="es-ES" dirty="0" err="1" smtClean="0"/>
              <a:t>hat</a:t>
            </a:r>
            <a:r>
              <a:rPr lang="es-ES" dirty="0" smtClean="0"/>
              <a:t>{p}(x, y)} d x d 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5EB1-5C4E-4675-A1D0-D89847EDF338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413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D(K : S)=\min _{P \in K, Q \in S} D(P : Q)=D({P}^* : {Q}^*)</a:t>
            </a:r>
          </a:p>
          <a:p>
            <a:endParaRPr lang="nl-NL" dirty="0" smtClean="0"/>
          </a:p>
          <a:p>
            <a:r>
              <a:rPr lang="en-US" dirty="0" smtClean="0"/>
              <a:t>D\left(P_{t-1} : Q_{t}\right) \</a:t>
            </a:r>
            <a:r>
              <a:rPr lang="en-US" dirty="0" err="1" smtClean="0"/>
              <a:t>geq</a:t>
            </a:r>
            <a:r>
              <a:rPr lang="en-US" dirty="0" smtClean="0"/>
              <a:t> D\left(P_{t} : Q_{t}\right) \</a:t>
            </a:r>
            <a:r>
              <a:rPr lang="en-US" dirty="0" err="1" smtClean="0"/>
              <a:t>geq</a:t>
            </a:r>
            <a:r>
              <a:rPr lang="en-US" dirty="0" smtClean="0"/>
              <a:t> D\left(P_{t} : Q_{t+1}\right)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5EB1-5C4E-4675-A1D0-D89847EDF338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89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-\tilde{\</a:t>
            </a:r>
            <a:r>
              <a:rPr lang="en-US" dirty="0" err="1" smtClean="0"/>
              <a:t>nabla</a:t>
            </a:r>
            <a:r>
              <a:rPr lang="en-US" dirty="0" smtClean="0"/>
              <a:t>} E(\theta)=-G^{-1}(\theta) \</a:t>
            </a:r>
            <a:r>
              <a:rPr lang="en-US" dirty="0" err="1" smtClean="0"/>
              <a:t>nabla</a:t>
            </a:r>
            <a:r>
              <a:rPr lang="en-US" dirty="0" smtClean="0"/>
              <a:t> E(\theta)</a:t>
            </a:r>
          </a:p>
          <a:p>
            <a:r>
              <a:rPr lang="en-US" dirty="0" smtClean="0">
                <a:hlinkClick r:id="rId3"/>
              </a:rPr>
              <a:t>https://ermongroup.github.io/blog/geo/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https://ipvs.informatik.uni-stuttgart.de/mlr/marc/notes/gradientDescent.pdf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BF5F2-F4A2-4491-8B2A-45BFE0B8641C}" type="slidenum">
              <a:rPr lang="en-US" smtClean="0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9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https://math.stackexchange.com/questions/2646824/why-is-the-mirror-descent-considered-a-non-euclidean-algorithm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http://www.stats.ox.ac.uk/~rebeschi/teaching/AFoL/18/material/lecture10.pdf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BF5F2-F4A2-4491-8B2A-45BFE0B8641C}" type="slidenum">
              <a:rPr lang="en-US" smtClean="0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453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l^{(\alpha)}(x;\theta):=k_\alpha(p(x;\theta))</a:t>
            </a:r>
          </a:p>
          <a:p>
            <a:r>
              <a:rPr lang="en-US" dirty="0" smtClean="0"/>
              <a:t>k_\alpha(u) =\left\{</a:t>
            </a:r>
          </a:p>
          <a:p>
            <a:r>
              <a:rPr lang="en-US" dirty="0" smtClean="0"/>
              <a:t>\begin{array}{</a:t>
            </a:r>
            <a:r>
              <a:rPr lang="en-US" dirty="0" err="1" smtClean="0"/>
              <a:t>ll</a:t>
            </a:r>
            <a:r>
              <a:rPr lang="en-US" dirty="0" smtClean="0"/>
              <a:t>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{2}{1-\alpha}u^{\</a:t>
            </a:r>
            <a:r>
              <a:rPr lang="en-US" dirty="0" err="1" smtClean="0"/>
              <a:t>frac</a:t>
            </a:r>
            <a:r>
              <a:rPr lang="en-US" dirty="0" smtClean="0"/>
              <a:t>{1-\alpha}{2}}, &amp; \</a:t>
            </a:r>
            <a:r>
              <a:rPr lang="en-US" dirty="0" err="1" smtClean="0"/>
              <a:t>mbox</a:t>
            </a:r>
            <a:r>
              <a:rPr lang="en-US" dirty="0" smtClean="0"/>
              <a:t>{if $\alpha\not=1$}\\</a:t>
            </a:r>
          </a:p>
          <a:p>
            <a:r>
              <a:rPr lang="en-US" dirty="0" smtClean="0"/>
              <a:t>\log u, &amp; \</a:t>
            </a:r>
            <a:r>
              <a:rPr lang="en-US" dirty="0" err="1" smtClean="0"/>
              <a:t>mbox</a:t>
            </a:r>
            <a:r>
              <a:rPr lang="en-US" dirty="0" smtClean="0"/>
              <a:t>{if $\alpha=1$}.</a:t>
            </a:r>
          </a:p>
          <a:p>
            <a:r>
              <a:rPr lang="en-US" dirty="0" smtClean="0"/>
              <a:t>\end{array}</a:t>
            </a:r>
          </a:p>
          <a:p>
            <a:r>
              <a:rPr lang="en-US" dirty="0" smtClean="0"/>
              <a:t>\right.</a:t>
            </a:r>
          </a:p>
          <a:p>
            <a:r>
              <a:rPr lang="en-US" dirty="0" smtClean="0"/>
              <a:t>I_{</a:t>
            </a:r>
            <a:r>
              <a:rPr lang="en-US" dirty="0" err="1" smtClean="0"/>
              <a:t>ij</a:t>
            </a:r>
            <a:r>
              <a:rPr lang="en-US" dirty="0" smtClean="0"/>
              <a:t>}^{(\alpha)}(\theta) = \</a:t>
            </a:r>
            <a:r>
              <a:rPr lang="en-US" dirty="0" err="1" smtClean="0"/>
              <a:t>int</a:t>
            </a:r>
            <a:r>
              <a:rPr lang="en-US" dirty="0" smtClean="0"/>
              <a:t> \</a:t>
            </a:r>
            <a:r>
              <a:rPr lang="en-US" dirty="0" err="1" smtClean="0"/>
              <a:t>partial_i</a:t>
            </a:r>
            <a:r>
              <a:rPr lang="en-US" dirty="0" smtClean="0"/>
              <a:t> l^{(\alpha)}(x;\theta)\</a:t>
            </a:r>
            <a:r>
              <a:rPr lang="en-US" dirty="0" err="1" smtClean="0"/>
              <a:t>partial_j</a:t>
            </a:r>
            <a:r>
              <a:rPr lang="en-US" dirty="0" smtClean="0"/>
              <a:t> l^{(-\alpha)}(x;\theta) d\nu(x)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25593-AB5D-4B88-9024-45CEE8D62181}" type="slidenum">
              <a:rPr lang="en-US" smtClean="0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2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https://royalsocietypublishing.org/doi/pdf/10.1098/rsta.1922.0009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512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\tau(p)=f^{\prime}(\rho(p))=\left(\left(f^{*}\right)^{\prime}\right)^{-1}(\rho(p))</a:t>
            </a:r>
          </a:p>
          <a:p>
            <a:r>
              <a:rPr lang="en-US" dirty="0" smtClean="0"/>
              <a:t>\rho(p)=\left(f^{\prime}\right)^{-1}(\tau(p))=\left(f^{*}\right)^{\prime}(\tau(p))</a:t>
            </a:r>
          </a:p>
          <a:p>
            <a:r>
              <a:rPr lang="en-US" dirty="0" smtClean="0"/>
              <a:t>g_{</a:t>
            </a:r>
            <a:r>
              <a:rPr lang="en-US" dirty="0" err="1" smtClean="0"/>
              <a:t>i</a:t>
            </a:r>
            <a:r>
              <a:rPr lang="en-US" dirty="0" smtClean="0"/>
              <a:t> j}(\theta)=E_{\mu}\left\{f^{\prime \prime}\left(\rho(p(\zeta | \theta)) \</a:t>
            </a:r>
            <a:r>
              <a:rPr lang="en-US" dirty="0" err="1" smtClean="0"/>
              <a:t>frac</a:t>
            </a:r>
            <a:r>
              <a:rPr lang="en-US" dirty="0" smtClean="0"/>
              <a:t>{\partial \rho(p(\zeta | \theta))}{\partial \theta^{</a:t>
            </a:r>
            <a:r>
              <a:rPr lang="en-US" dirty="0" err="1" smtClean="0"/>
              <a:t>i</a:t>
            </a:r>
            <a:r>
              <a:rPr lang="en-US" dirty="0" smtClean="0"/>
              <a:t>}} \</a:t>
            </a:r>
            <a:r>
              <a:rPr lang="en-US" dirty="0" err="1" smtClean="0"/>
              <a:t>frac</a:t>
            </a:r>
            <a:r>
              <a:rPr lang="en-US" dirty="0" smtClean="0"/>
              <a:t>{\partial \rho(p(\zeta | \theta))}{\partial \theta^{j}}\right\}\right.</a:t>
            </a:r>
          </a:p>
          <a:p>
            <a:endParaRPr lang="en-US" dirty="0" smtClean="0"/>
          </a:p>
          <a:p>
            <a:r>
              <a:rPr lang="en-US" dirty="0" smtClean="0"/>
              <a:t>\Gamma_{</a:t>
            </a:r>
            <a:r>
              <a:rPr lang="en-US" dirty="0" err="1" smtClean="0"/>
              <a:t>i</a:t>
            </a:r>
            <a:r>
              <a:rPr lang="en-US" dirty="0" smtClean="0"/>
              <a:t> j, k}^{(\alpha)}(\theta)=E_{\mu}\left\{\</a:t>
            </a:r>
            <a:r>
              <a:rPr lang="en-US" dirty="0" err="1" smtClean="0"/>
              <a:t>frac</a:t>
            </a:r>
            <a:r>
              <a:rPr lang="en-US" dirty="0" smtClean="0"/>
              <a:t>{1-\alpha}{2} f^{\prime \prime \prime}(\rho(p(\zeta | \theta))) A_{</a:t>
            </a:r>
            <a:r>
              <a:rPr lang="en-US" dirty="0" err="1" smtClean="0"/>
              <a:t>i</a:t>
            </a:r>
            <a:r>
              <a:rPr lang="en-US" dirty="0" smtClean="0"/>
              <a:t> j k}+f^{\prime \prime}(\rho(p(\zeta | \theta))) B_{</a:t>
            </a:r>
            <a:r>
              <a:rPr lang="en-US" dirty="0" err="1" smtClean="0"/>
              <a:t>i</a:t>
            </a:r>
            <a:r>
              <a:rPr lang="en-US" dirty="0" smtClean="0"/>
              <a:t> j k}\right\}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A_{</a:t>
            </a:r>
            <a:r>
              <a:rPr lang="en-US" dirty="0" err="1" smtClean="0"/>
              <a:t>i</a:t>
            </a:r>
            <a:r>
              <a:rPr lang="en-US" dirty="0" smtClean="0"/>
              <a:t> j k}(\zeta, \theta)=\</a:t>
            </a:r>
            <a:r>
              <a:rPr lang="en-US" dirty="0" err="1" smtClean="0"/>
              <a:t>frac</a:t>
            </a:r>
            <a:r>
              <a:rPr lang="en-US" dirty="0" smtClean="0"/>
              <a:t>{\partial \rho(p(\zeta | \theta))}{\partial \theta^{</a:t>
            </a:r>
            <a:r>
              <a:rPr lang="en-US" dirty="0" err="1" smtClean="0"/>
              <a:t>i</a:t>
            </a:r>
            <a:r>
              <a:rPr lang="en-US" dirty="0" smtClean="0"/>
              <a:t>}} \</a:t>
            </a:r>
            <a:r>
              <a:rPr lang="en-US" dirty="0" err="1" smtClean="0"/>
              <a:t>frac</a:t>
            </a:r>
            <a:r>
              <a:rPr lang="en-US" dirty="0" smtClean="0"/>
              <a:t>{\partial \rho(p(\zeta | \theta))}{\partial \theta^{j}} \</a:t>
            </a:r>
            <a:r>
              <a:rPr lang="en-US" dirty="0" err="1" smtClean="0"/>
              <a:t>frac</a:t>
            </a:r>
            <a:r>
              <a:rPr lang="en-US" dirty="0" smtClean="0"/>
              <a:t>{\partial \rho(p(\zeta | \theta))}{\partial \theta^{k}}, \quad B_{</a:t>
            </a:r>
            <a:r>
              <a:rPr lang="en-US" dirty="0" err="1" smtClean="0"/>
              <a:t>i</a:t>
            </a:r>
            <a:r>
              <a:rPr lang="en-US" dirty="0" smtClean="0"/>
              <a:t> j k}(\zeta, \theta)=\</a:t>
            </a:r>
            <a:r>
              <a:rPr lang="en-US" dirty="0" err="1" smtClean="0"/>
              <a:t>frac</a:t>
            </a:r>
            <a:r>
              <a:rPr lang="en-US" dirty="0" smtClean="0"/>
              <a:t>{\partial^{2} \rho(p(\zeta | \theta))}{\partial \theta^{</a:t>
            </a:r>
            <a:r>
              <a:rPr lang="en-US" dirty="0" err="1" smtClean="0"/>
              <a:t>i</a:t>
            </a:r>
            <a:r>
              <a:rPr lang="en-US" dirty="0" smtClean="0"/>
              <a:t>} \partial \theta^{j}} \</a:t>
            </a:r>
            <a:r>
              <a:rPr lang="en-US" dirty="0" err="1" smtClean="0"/>
              <a:t>frac</a:t>
            </a:r>
            <a:r>
              <a:rPr lang="en-US" dirty="0" smtClean="0"/>
              <a:t>{\partial \rho(p(\zeta | \theta))}{\partial \theta^{k}}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25593-AB5D-4B88-9024-45CEE8D62181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3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https://www.umass.edu/wsp/resources/poisson/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2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the  probability space                              there are subsets that are not measurable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29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mathrm</a:t>
            </a:r>
            <a:r>
              <a:rPr lang="en-US" dirty="0" smtClean="0"/>
              <a:t>{</a:t>
            </a:r>
            <a:r>
              <a:rPr lang="en-US" dirty="0" err="1" smtClean="0"/>
              <a:t>supp</a:t>
            </a:r>
            <a:r>
              <a:rPr lang="en-US" dirty="0" smtClean="0"/>
              <a:t>}(\nu)\</a:t>
            </a:r>
            <a:r>
              <a:rPr lang="en-US" dirty="0" err="1" smtClean="0"/>
              <a:t>subseteq</a:t>
            </a:r>
            <a:r>
              <a:rPr lang="en-US" dirty="0" smtClean="0"/>
              <a:t> \</a:t>
            </a:r>
            <a:r>
              <a:rPr lang="en-US" dirty="0" err="1" smtClean="0"/>
              <a:t>mathrm</a:t>
            </a:r>
            <a:r>
              <a:rPr lang="en-US" dirty="0" smtClean="0"/>
              <a:t>{</a:t>
            </a:r>
            <a:r>
              <a:rPr lang="en-US" dirty="0" err="1" smtClean="0"/>
              <a:t>supp</a:t>
            </a:r>
            <a:r>
              <a:rPr lang="en-US" dirty="0" smtClean="0"/>
              <a:t>}(\mu)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0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https://www.gaussianwaves.com/2012/10/score-and-fisher-information-estimator-sensitivity/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07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AC74-4379-44BB-BAE3-F71300D4CDF4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24A5-72B5-4D42-8080-AEBD3E84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AC74-4379-44BB-BAE3-F71300D4CDF4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24A5-72B5-4D42-8080-AEBD3E84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2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AC74-4379-44BB-BAE3-F71300D4CDF4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24A5-72B5-4D42-8080-AEBD3E84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6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AC74-4379-44BB-BAE3-F71300D4CDF4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24A5-72B5-4D42-8080-AEBD3E84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47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AC74-4379-44BB-BAE3-F71300D4CDF4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24A5-72B5-4D42-8080-AEBD3E84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83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AC74-4379-44BB-BAE3-F71300D4CDF4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24A5-72B5-4D42-8080-AEBD3E84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49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AC74-4379-44BB-BAE3-F71300D4CDF4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24A5-72B5-4D42-8080-AEBD3E84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8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AC74-4379-44BB-BAE3-F71300D4CDF4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24A5-72B5-4D42-8080-AEBD3E8499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-92364" y="6713334"/>
            <a:ext cx="1505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© Frank Nielsen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6675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-92364" y="6713334"/>
            <a:ext cx="1505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© Frank Nielsen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8393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AC74-4379-44BB-BAE3-F71300D4CDF4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24A5-72B5-4D42-8080-AEBD3E84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5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AC74-4379-44BB-BAE3-F71300D4CDF4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24A5-72B5-4D42-8080-AEBD3E84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46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8AC74-4379-44BB-BAE3-F71300D4CDF4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724A5-72B5-4D42-8080-AEBD3E849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-92364" y="6713334"/>
            <a:ext cx="1505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© Frank Nielsen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8089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8.0827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franknielsen.github.i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8.jpeg"/><Relationship Id="rId4" Type="http://schemas.openxmlformats.org/officeDocument/2006/relationships/image" Target="../media/image3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7" Type="http://schemas.openxmlformats.org/officeDocument/2006/relationships/image" Target="../media/image367.jpe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jpe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hyperlink" Target="https://www.lix.polytechnique.fr/~nielsen/MEUB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2.png"/><Relationship Id="rId7" Type="http://schemas.openxmlformats.org/officeDocument/2006/relationships/image" Target="../media/image384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10" Type="http://schemas.openxmlformats.org/officeDocument/2006/relationships/image" Target="../media/image387.png"/><Relationship Id="rId4" Type="http://schemas.openxmlformats.org/officeDocument/2006/relationships/image" Target="../media/image383.png"/><Relationship Id="rId9" Type="http://schemas.openxmlformats.org/officeDocument/2006/relationships/image" Target="../media/image38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jpeg"/><Relationship Id="rId5" Type="http://schemas.openxmlformats.org/officeDocument/2006/relationships/image" Target="../media/image405.jpeg"/><Relationship Id="rId4" Type="http://schemas.openxmlformats.org/officeDocument/2006/relationships/image" Target="../media/image404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10" Type="http://schemas.openxmlformats.org/officeDocument/2006/relationships/image" Target="../media/image421.png"/><Relationship Id="rId4" Type="http://schemas.openxmlformats.org/officeDocument/2006/relationships/image" Target="../media/image415.png"/><Relationship Id="rId9" Type="http://schemas.openxmlformats.org/officeDocument/2006/relationships/image" Target="../media/image420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gif"/><Relationship Id="rId4" Type="http://schemas.openxmlformats.org/officeDocument/2006/relationships/image" Target="../media/image4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jpe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510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4.jpe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7" Type="http://schemas.openxmlformats.org/officeDocument/2006/relationships/image" Target="../media/image6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gi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79.png"/><Relationship Id="rId7" Type="http://schemas.openxmlformats.org/officeDocument/2006/relationships/image" Target="../media/image483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6.png"/><Relationship Id="rId7" Type="http://schemas.openxmlformats.org/officeDocument/2006/relationships/image" Target="../media/image491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7" Type="http://schemas.openxmlformats.org/officeDocument/2006/relationships/image" Target="../media/image512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09.png"/><Relationship Id="rId4" Type="http://schemas.openxmlformats.org/officeDocument/2006/relationships/image" Target="../media/image50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jpeg"/><Relationship Id="rId4" Type="http://schemas.openxmlformats.org/officeDocument/2006/relationships/image" Target="../media/image5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7" Type="http://schemas.openxmlformats.org/officeDocument/2006/relationships/image" Target="../media/image529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8.png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534.png"/><Relationship Id="rId7" Type="http://schemas.openxmlformats.org/officeDocument/2006/relationships/image" Target="../media/image538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Relationship Id="rId9" Type="http://schemas.openxmlformats.org/officeDocument/2006/relationships/image" Target="../media/image540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hyperlink" Target="https://arxiv.org/abs/1810.09113" TargetMode="Externa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319.png"/><Relationship Id="rId7" Type="http://schemas.openxmlformats.org/officeDocument/2006/relationships/image" Target="../media/image549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8.png"/><Relationship Id="rId5" Type="http://schemas.openxmlformats.org/officeDocument/2006/relationships/image" Target="../media/image547.png"/><Relationship Id="rId4" Type="http://schemas.openxmlformats.org/officeDocument/2006/relationships/image" Target="../media/image546.png"/><Relationship Id="rId9" Type="http://schemas.openxmlformats.org/officeDocument/2006/relationships/image" Target="../media/image552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3" Type="http://schemas.openxmlformats.org/officeDocument/2006/relationships/image" Target="../media/image554.png"/><Relationship Id="rId7" Type="http://schemas.openxmlformats.org/officeDocument/2006/relationships/image" Target="../media/image558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7.png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808.08271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2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1.png"/><Relationship Id="rId4" Type="http://schemas.openxmlformats.org/officeDocument/2006/relationships/image" Target="../media/image57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79.jpeg"/><Relationship Id="rId7" Type="http://schemas.openxmlformats.org/officeDocument/2006/relationships/image" Target="../media/image57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6.png"/><Relationship Id="rId5" Type="http://schemas.openxmlformats.org/officeDocument/2006/relationships/image" Target="../media/image575.png"/><Relationship Id="rId4" Type="http://schemas.openxmlformats.org/officeDocument/2006/relationships/image" Target="../media/image81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5.png"/><Relationship Id="rId4" Type="http://schemas.openxmlformats.org/officeDocument/2006/relationships/image" Target="../media/image5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image" Target="../media/image586.png"/><Relationship Id="rId7" Type="http://schemas.openxmlformats.org/officeDocument/2006/relationships/image" Target="../media/image590.png"/><Relationship Id="rId2" Type="http://schemas.openxmlformats.org/officeDocument/2006/relationships/hyperlink" Target="https://hal.archives-ouvertes.fr/hal-00560187/document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9.png"/><Relationship Id="rId5" Type="http://schemas.openxmlformats.org/officeDocument/2006/relationships/image" Target="../media/image588.png"/><Relationship Id="rId4" Type="http://schemas.openxmlformats.org/officeDocument/2006/relationships/image" Target="../media/image587.png"/><Relationship Id="rId9" Type="http://schemas.openxmlformats.org/officeDocument/2006/relationships/image" Target="../media/image592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7" Type="http://schemas.openxmlformats.org/officeDocument/2006/relationships/image" Target="../media/image5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magazine.amstat.org/blog/2016/12/01/raointerview/" TargetMode="External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8.0827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0.jpeg"/><Relationship Id="rId4" Type="http://schemas.openxmlformats.org/officeDocument/2006/relationships/image" Target="../media/image164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7" Type="http://schemas.openxmlformats.org/officeDocument/2006/relationships/image" Target="../media/image606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5" Type="http://schemas.openxmlformats.org/officeDocument/2006/relationships/image" Target="../media/image604.png"/><Relationship Id="rId4" Type="http://schemas.openxmlformats.org/officeDocument/2006/relationships/image" Target="../media/image60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NUL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67.gif"/><Relationship Id="rId7" Type="http://schemas.openxmlformats.org/officeDocument/2006/relationships/image" Target="../media/image61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9.png"/><Relationship Id="rId5" Type="http://schemas.openxmlformats.org/officeDocument/2006/relationships/image" Target="../media/image608.png"/><Relationship Id="rId4" Type="http://schemas.openxmlformats.org/officeDocument/2006/relationships/image" Target="../media/image607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5.png"/><Relationship Id="rId4" Type="http://schemas.openxmlformats.org/officeDocument/2006/relationships/image" Target="../media/image6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gif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9.png"/><Relationship Id="rId4" Type="http://schemas.openxmlformats.org/officeDocument/2006/relationships/image" Target="../media/image6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4.jpeg"/><Relationship Id="rId5" Type="http://schemas.openxmlformats.org/officeDocument/2006/relationships/image" Target="../media/image623.png"/><Relationship Id="rId4" Type="http://schemas.openxmlformats.org/officeDocument/2006/relationships/image" Target="../media/image62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2.png"/><Relationship Id="rId7" Type="http://schemas.openxmlformats.org/officeDocument/2006/relationships/image" Target="../media/image629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8.png"/><Relationship Id="rId5" Type="http://schemas.openxmlformats.org/officeDocument/2006/relationships/image" Target="../media/image627.png"/><Relationship Id="rId4" Type="http://schemas.openxmlformats.org/officeDocument/2006/relationships/image" Target="../media/image62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5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Relationship Id="rId9" Type="http://schemas.openxmlformats.org/officeDocument/2006/relationships/image" Target="../media/image643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3.png"/><Relationship Id="rId5" Type="http://schemas.openxmlformats.org/officeDocument/2006/relationships/image" Target="../media/image652.png"/><Relationship Id="rId4" Type="http://schemas.openxmlformats.org/officeDocument/2006/relationships/image" Target="../media/image651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3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72.jpe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jpeg"/><Relationship Id="rId4" Type="http://schemas.openxmlformats.org/officeDocument/2006/relationships/image" Target="../media/image669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7" Type="http://schemas.openxmlformats.org/officeDocument/2006/relationships/image" Target="../media/image6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4.png"/><Relationship Id="rId5" Type="http://schemas.openxmlformats.org/officeDocument/2006/relationships/image" Target="../media/image673.png"/><Relationship Id="rId4" Type="http://schemas.openxmlformats.org/officeDocument/2006/relationships/image" Target="../media/image67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8.png"/><Relationship Id="rId5" Type="http://schemas.openxmlformats.org/officeDocument/2006/relationships/image" Target="../media/image677.png"/><Relationship Id="rId4" Type="http://schemas.openxmlformats.org/officeDocument/2006/relationships/image" Target="../media/image676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4.png"/><Relationship Id="rId3" Type="http://schemas.openxmlformats.org/officeDocument/2006/relationships/image" Target="../media/image679.png"/><Relationship Id="rId7" Type="http://schemas.openxmlformats.org/officeDocument/2006/relationships/image" Target="../media/image6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2.png"/><Relationship Id="rId5" Type="http://schemas.openxmlformats.org/officeDocument/2006/relationships/image" Target="../media/image681.png"/><Relationship Id="rId4" Type="http://schemas.openxmlformats.org/officeDocument/2006/relationships/image" Target="../media/image680.png"/><Relationship Id="rId9" Type="http://schemas.openxmlformats.org/officeDocument/2006/relationships/image" Target="../media/image68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8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5.png"/><Relationship Id="rId3" Type="http://schemas.openxmlformats.org/officeDocument/2006/relationships/image" Target="../media/image690.png"/><Relationship Id="rId7" Type="http://schemas.openxmlformats.org/officeDocument/2006/relationships/image" Target="../media/image694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3.png"/><Relationship Id="rId5" Type="http://schemas.openxmlformats.org/officeDocument/2006/relationships/image" Target="../media/image692.png"/><Relationship Id="rId10" Type="http://schemas.openxmlformats.org/officeDocument/2006/relationships/image" Target="../media/image697.png"/><Relationship Id="rId4" Type="http://schemas.openxmlformats.org/officeDocument/2006/relationships/image" Target="../media/image691.png"/><Relationship Id="rId9" Type="http://schemas.openxmlformats.org/officeDocument/2006/relationships/image" Target="../media/image6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4.01592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6.png"/><Relationship Id="rId4" Type="http://schemas.openxmlformats.org/officeDocument/2006/relationships/image" Target="../media/image70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709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7.png"/><Relationship Id="rId3" Type="http://schemas.openxmlformats.org/officeDocument/2006/relationships/image" Target="../media/image712.png"/><Relationship Id="rId7" Type="http://schemas.openxmlformats.org/officeDocument/2006/relationships/image" Target="../media/image716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5.png"/><Relationship Id="rId5" Type="http://schemas.openxmlformats.org/officeDocument/2006/relationships/image" Target="../media/image714.png"/><Relationship Id="rId4" Type="http://schemas.openxmlformats.org/officeDocument/2006/relationships/image" Target="../media/image713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1.png"/><Relationship Id="rId4" Type="http://schemas.openxmlformats.org/officeDocument/2006/relationships/image" Target="../media/image719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hyperlink" Target="https://www.lix.polytechnique.fr/~nielsen/BregmanProximity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1.png"/><Relationship Id="rId5" Type="http://schemas.openxmlformats.org/officeDocument/2006/relationships/image" Target="../media/image730.png"/><Relationship Id="rId4" Type="http://schemas.openxmlformats.org/officeDocument/2006/relationships/image" Target="../media/image729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3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7.png"/><Relationship Id="rId4" Type="http://schemas.openxmlformats.org/officeDocument/2006/relationships/image" Target="../media/image736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3" Type="http://schemas.openxmlformats.org/officeDocument/2006/relationships/image" Target="../media/image736.png"/><Relationship Id="rId7" Type="http://schemas.openxmlformats.org/officeDocument/2006/relationships/image" Target="../media/image742.png"/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5" Type="http://schemas.openxmlformats.org/officeDocument/2006/relationships/image" Target="../media/image739.png"/><Relationship Id="rId4" Type="http://schemas.openxmlformats.org/officeDocument/2006/relationships/image" Target="../media/image737.png"/><Relationship Id="rId9" Type="http://schemas.openxmlformats.org/officeDocument/2006/relationships/image" Target="../media/image744.gif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gif"/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png"/><Relationship Id="rId3" Type="http://schemas.openxmlformats.org/officeDocument/2006/relationships/image" Target="../media/image747.png"/><Relationship Id="rId7" Type="http://schemas.openxmlformats.org/officeDocument/2006/relationships/image" Target="../media/image752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1.png"/><Relationship Id="rId5" Type="http://schemas.openxmlformats.org/officeDocument/2006/relationships/image" Target="../media/image749.png"/><Relationship Id="rId4" Type="http://schemas.openxmlformats.org/officeDocument/2006/relationships/image" Target="../media/image748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3.png"/><Relationship Id="rId3" Type="http://schemas.openxmlformats.org/officeDocument/2006/relationships/image" Target="../media/image757.png"/><Relationship Id="rId7" Type="http://schemas.openxmlformats.org/officeDocument/2006/relationships/image" Target="../media/image762.png"/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1.png"/><Relationship Id="rId11" Type="http://schemas.openxmlformats.org/officeDocument/2006/relationships/image" Target="../media/image766.png"/><Relationship Id="rId5" Type="http://schemas.openxmlformats.org/officeDocument/2006/relationships/image" Target="../media/image759.png"/><Relationship Id="rId10" Type="http://schemas.openxmlformats.org/officeDocument/2006/relationships/image" Target="../media/image765.png"/><Relationship Id="rId4" Type="http://schemas.openxmlformats.org/officeDocument/2006/relationships/image" Target="../media/image758.png"/><Relationship Id="rId9" Type="http://schemas.openxmlformats.org/officeDocument/2006/relationships/image" Target="../media/image764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9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5.png"/><Relationship Id="rId5" Type="http://schemas.openxmlformats.org/officeDocument/2006/relationships/image" Target="../media/image774.png"/><Relationship Id="rId4" Type="http://schemas.openxmlformats.org/officeDocument/2006/relationships/image" Target="../media/image773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7" Type="http://schemas.openxmlformats.org/officeDocument/2006/relationships/image" Target="../media/image782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5" Type="http://schemas.openxmlformats.org/officeDocument/2006/relationships/image" Target="../media/image779.png"/><Relationship Id="rId4" Type="http://schemas.openxmlformats.org/officeDocument/2006/relationships/image" Target="../media/image778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hyperlink" Target="https://arxiv.org/abs/1301.3578" TargetMode="Externa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image" Target="../media/image794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1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6.png"/><Relationship Id="rId5" Type="http://schemas.openxmlformats.org/officeDocument/2006/relationships/image" Target="../media/image805.png"/><Relationship Id="rId4" Type="http://schemas.openxmlformats.org/officeDocument/2006/relationships/image" Target="../media/image804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7" Type="http://schemas.openxmlformats.org/officeDocument/2006/relationships/image" Target="../media/image812.png"/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5" Type="http://schemas.openxmlformats.org/officeDocument/2006/relationships/image" Target="../media/image810.png"/><Relationship Id="rId4" Type="http://schemas.openxmlformats.org/officeDocument/2006/relationships/image" Target="../media/image8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6.png"/><Relationship Id="rId4" Type="http://schemas.openxmlformats.org/officeDocument/2006/relationships/image" Target="../media/image81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3.png"/><Relationship Id="rId3" Type="http://schemas.openxmlformats.org/officeDocument/2006/relationships/image" Target="../media/image818.png"/><Relationship Id="rId7" Type="http://schemas.openxmlformats.org/officeDocument/2006/relationships/image" Target="../media/image822.png"/><Relationship Id="rId2" Type="http://schemas.openxmlformats.org/officeDocument/2006/relationships/image" Target="../media/image8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5" Type="http://schemas.openxmlformats.org/officeDocument/2006/relationships/image" Target="../media/image820.png"/><Relationship Id="rId4" Type="http://schemas.openxmlformats.org/officeDocument/2006/relationships/image" Target="../media/image819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825.png"/><Relationship Id="rId7" Type="http://schemas.openxmlformats.org/officeDocument/2006/relationships/image" Target="../media/image829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8.png"/><Relationship Id="rId11" Type="http://schemas.openxmlformats.org/officeDocument/2006/relationships/image" Target="../media/image832.jpeg"/><Relationship Id="rId5" Type="http://schemas.openxmlformats.org/officeDocument/2006/relationships/image" Target="../media/image827.png"/><Relationship Id="rId10" Type="http://schemas.openxmlformats.org/officeDocument/2006/relationships/image" Target="../media/image822.png"/><Relationship Id="rId4" Type="http://schemas.openxmlformats.org/officeDocument/2006/relationships/image" Target="../media/image826.png"/><Relationship Id="rId9" Type="http://schemas.openxmlformats.org/officeDocument/2006/relationships/image" Target="../media/image831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6.jpeg"/><Relationship Id="rId5" Type="http://schemas.openxmlformats.org/officeDocument/2006/relationships/image" Target="../media/image835.png"/><Relationship Id="rId4" Type="http://schemas.openxmlformats.org/officeDocument/2006/relationships/image" Target="../media/image834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.gif"/><Relationship Id="rId5" Type="http://schemas.openxmlformats.org/officeDocument/2006/relationships/image" Target="../media/image840.png"/><Relationship Id="rId4" Type="http://schemas.openxmlformats.org/officeDocument/2006/relationships/image" Target="../media/image839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3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8.png"/><Relationship Id="rId4" Type="http://schemas.openxmlformats.org/officeDocument/2006/relationships/image" Target="../media/image847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65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791.png"/><Relationship Id="rId9" Type="http://schemas.openxmlformats.org/officeDocument/2006/relationships/image" Target="../media/image92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3.png"/><Relationship Id="rId5" Type="http://schemas.openxmlformats.org/officeDocument/2006/relationships/image" Target="../media/image852.png"/><Relationship Id="rId4" Type="http://schemas.openxmlformats.org/officeDocument/2006/relationships/image" Target="../media/image851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9.png"/><Relationship Id="rId3" Type="http://schemas.openxmlformats.org/officeDocument/2006/relationships/image" Target="../media/image854.png"/><Relationship Id="rId7" Type="http://schemas.openxmlformats.org/officeDocument/2006/relationships/image" Target="../media/image858.png"/><Relationship Id="rId2" Type="http://schemas.openxmlformats.org/officeDocument/2006/relationships/hyperlink" Target="https://arxiv.org/abs/1905.11027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7.png"/><Relationship Id="rId5" Type="http://schemas.openxmlformats.org/officeDocument/2006/relationships/image" Target="../media/image856.png"/><Relationship Id="rId4" Type="http://schemas.openxmlformats.org/officeDocument/2006/relationships/image" Target="../media/image855.png"/><Relationship Id="rId9" Type="http://schemas.openxmlformats.org/officeDocument/2006/relationships/image" Target="../media/image861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jpeg"/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64.jpe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png"/><Relationship Id="rId2" Type="http://schemas.openxmlformats.org/officeDocument/2006/relationships/image" Target="../media/image86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7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7.png"/><Relationship Id="rId2" Type="http://schemas.openxmlformats.org/officeDocument/2006/relationships/image" Target="../media/image8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9.png"/><Relationship Id="rId4" Type="http://schemas.openxmlformats.org/officeDocument/2006/relationships/image" Target="../media/image878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6.png"/><Relationship Id="rId3" Type="http://schemas.openxmlformats.org/officeDocument/2006/relationships/image" Target="../media/image882.gif"/><Relationship Id="rId7" Type="http://schemas.openxmlformats.org/officeDocument/2006/relationships/image" Target="../media/image885.png"/><Relationship Id="rId2" Type="http://schemas.openxmlformats.org/officeDocument/2006/relationships/image" Target="../media/image8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7.png"/><Relationship Id="rId5" Type="http://schemas.openxmlformats.org/officeDocument/2006/relationships/image" Target="../media/image884.png"/><Relationship Id="rId4" Type="http://schemas.openxmlformats.org/officeDocument/2006/relationships/image" Target="../media/image8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image" Target="../media/image887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1.png"/><Relationship Id="rId2" Type="http://schemas.openxmlformats.org/officeDocument/2006/relationships/image" Target="../media/image8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2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7.jpe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9.png"/><Relationship Id="rId5" Type="http://schemas.openxmlformats.org/officeDocument/2006/relationships/image" Target="../media/image875.png"/><Relationship Id="rId4" Type="http://schemas.openxmlformats.org/officeDocument/2006/relationships/image" Target="../media/image901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6.png"/><Relationship Id="rId5" Type="http://schemas.openxmlformats.org/officeDocument/2006/relationships/image" Target="../media/image905.png"/><Relationship Id="rId4" Type="http://schemas.openxmlformats.org/officeDocument/2006/relationships/image" Target="../media/image904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2" Type="http://schemas.openxmlformats.org/officeDocument/2006/relationships/image" Target="../media/image9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9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4.png"/><Relationship Id="rId5" Type="http://schemas.openxmlformats.org/officeDocument/2006/relationships/image" Target="../media/image913.png"/><Relationship Id="rId4" Type="http://schemas.openxmlformats.org/officeDocument/2006/relationships/image" Target="../media/image9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hyperlink" Target="https://dblp.uni-trier.de/db/conf/compgeom/compgeom2014.html#NielsenN14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i9IUzNxeH4o" TargetMode="External"/><Relationship Id="rId5" Type="http://schemas.openxmlformats.org/officeDocument/2006/relationships/image" Target="../media/image98.gif"/><Relationship Id="rId4" Type="http://schemas.openxmlformats.org/officeDocument/2006/relationships/image" Target="../media/image97.jpe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9.pn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png"/><Relationship Id="rId2" Type="http://schemas.openxmlformats.org/officeDocument/2006/relationships/image" Target="../media/image9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8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1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7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jpeg"/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3.png"/><Relationship Id="rId5" Type="http://schemas.openxmlformats.org/officeDocument/2006/relationships/image" Target="../media/image932.png"/><Relationship Id="rId4" Type="http://schemas.openxmlformats.org/officeDocument/2006/relationships/image" Target="../media/image930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5.png"/><Relationship Id="rId7" Type="http://schemas.openxmlformats.org/officeDocument/2006/relationships/image" Target="../media/image939.png"/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8.png"/><Relationship Id="rId5" Type="http://schemas.openxmlformats.org/officeDocument/2006/relationships/image" Target="../media/image937.png"/><Relationship Id="rId4" Type="http://schemas.openxmlformats.org/officeDocument/2006/relationships/image" Target="../media/image936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099-4300/21/5/485" TargetMode="External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2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png"/><Relationship Id="rId2" Type="http://schemas.openxmlformats.org/officeDocument/2006/relationships/image" Target="../media/image943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6.png"/><Relationship Id="rId2" Type="http://schemas.openxmlformats.org/officeDocument/2006/relationships/image" Target="../media/image9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3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0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image" Target="../media/image9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2.png"/><Relationship Id="rId5" Type="http://schemas.openxmlformats.org/officeDocument/2006/relationships/image" Target="../media/image951.png"/><Relationship Id="rId4" Type="http://schemas.openxmlformats.org/officeDocument/2006/relationships/image" Target="../media/image949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4.png"/><Relationship Id="rId2" Type="http://schemas.openxmlformats.org/officeDocument/2006/relationships/image" Target="../media/image953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6.png"/><Relationship Id="rId2" Type="http://schemas.openxmlformats.org/officeDocument/2006/relationships/image" Target="../media/image9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7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image" Target="../media/image9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1.png"/><Relationship Id="rId4" Type="http://schemas.openxmlformats.org/officeDocument/2006/relationships/image" Target="../media/image960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image" Target="../media/image9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5.png"/><Relationship Id="rId4" Type="http://schemas.openxmlformats.org/officeDocument/2006/relationships/image" Target="../media/image964.png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1.png"/><Relationship Id="rId3" Type="http://schemas.openxmlformats.org/officeDocument/2006/relationships/hyperlink" Target="https://arxiv.org/pdf/1905.10965.pdf" TargetMode="External"/><Relationship Id="rId7" Type="http://schemas.openxmlformats.org/officeDocument/2006/relationships/image" Target="../media/image970.png"/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9.png"/><Relationship Id="rId5" Type="http://schemas.openxmlformats.org/officeDocument/2006/relationships/image" Target="../media/image968.png"/><Relationship Id="rId4" Type="http://schemas.openxmlformats.org/officeDocument/2006/relationships/image" Target="../media/image967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8.png"/><Relationship Id="rId3" Type="http://schemas.openxmlformats.org/officeDocument/2006/relationships/image" Target="../media/image973.png"/><Relationship Id="rId7" Type="http://schemas.openxmlformats.org/officeDocument/2006/relationships/image" Target="../media/image977.png"/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6.png"/><Relationship Id="rId5" Type="http://schemas.openxmlformats.org/officeDocument/2006/relationships/image" Target="../media/image975.png"/><Relationship Id="rId4" Type="http://schemas.openxmlformats.org/officeDocument/2006/relationships/image" Target="../media/image974.png"/><Relationship Id="rId9" Type="http://schemas.openxmlformats.org/officeDocument/2006/relationships/hyperlink" Target="https://arxiv.org/abs/1904.10428" TargetMode="Externa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5.png"/><Relationship Id="rId3" Type="http://schemas.openxmlformats.org/officeDocument/2006/relationships/image" Target="../media/image980.png"/><Relationship Id="rId7" Type="http://schemas.openxmlformats.org/officeDocument/2006/relationships/image" Target="../media/image984.png"/><Relationship Id="rId2" Type="http://schemas.openxmlformats.org/officeDocument/2006/relationships/image" Target="../media/image9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3.png"/><Relationship Id="rId5" Type="http://schemas.openxmlformats.org/officeDocument/2006/relationships/image" Target="../media/image982.png"/><Relationship Id="rId4" Type="http://schemas.openxmlformats.org/officeDocument/2006/relationships/image" Target="../media/image981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7.png"/><Relationship Id="rId2" Type="http://schemas.openxmlformats.org/officeDocument/2006/relationships/image" Target="../media/image9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40.png"/><Relationship Id="rId7" Type="http://schemas.openxmlformats.org/officeDocument/2006/relationships/image" Target="../media/image780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Relationship Id="rId9" Type="http://schemas.openxmlformats.org/officeDocument/2006/relationships/image" Target="../media/image310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8.png"/><Relationship Id="rId2" Type="http://schemas.openxmlformats.org/officeDocument/2006/relationships/hyperlink" Target="https://arxiv.org/abs/1403.2485" TargetMode="Externa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4.png"/><Relationship Id="rId5" Type="http://schemas.openxmlformats.org/officeDocument/2006/relationships/image" Target="../media/image993.png"/><Relationship Id="rId4" Type="http://schemas.openxmlformats.org/officeDocument/2006/relationships/image" Target="../media/image992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5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6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9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2.png"/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4.png"/><Relationship Id="rId2" Type="http://schemas.openxmlformats.org/officeDocument/2006/relationships/image" Target="../media/image10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7.png"/><Relationship Id="rId2" Type="http://schemas.openxmlformats.org/officeDocument/2006/relationships/image" Target="../media/image10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9.png"/><Relationship Id="rId4" Type="http://schemas.openxmlformats.org/officeDocument/2006/relationships/image" Target="../media/image1008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3.png"/><Relationship Id="rId4" Type="http://schemas.openxmlformats.org/officeDocument/2006/relationships/image" Target="../media/image1012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1015.png"/><Relationship Id="rId7" Type="http://schemas.openxmlformats.org/officeDocument/2006/relationships/image" Target="../media/image1019.png"/><Relationship Id="rId2" Type="http://schemas.openxmlformats.org/officeDocument/2006/relationships/image" Target="../media/image10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8.png"/><Relationship Id="rId5" Type="http://schemas.openxmlformats.org/officeDocument/2006/relationships/image" Target="../media/image1017.png"/><Relationship Id="rId10" Type="http://schemas.openxmlformats.org/officeDocument/2006/relationships/image" Target="../media/image1022.png"/><Relationship Id="rId4" Type="http://schemas.openxmlformats.org/officeDocument/2006/relationships/image" Target="../media/image1016.png"/><Relationship Id="rId9" Type="http://schemas.openxmlformats.org/officeDocument/2006/relationships/image" Target="../media/image1021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7" Type="http://schemas.openxmlformats.org/officeDocument/2006/relationships/image" Target="../media/image1028.png"/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7.png"/><Relationship Id="rId5" Type="http://schemas.openxmlformats.org/officeDocument/2006/relationships/image" Target="../media/image1026.png"/><Relationship Id="rId4" Type="http://schemas.openxmlformats.org/officeDocument/2006/relationships/image" Target="../media/image1025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uni-trier.de/db/journals/pami/pami34.html#LiuVAN12" TargetMode="External"/><Relationship Id="rId2" Type="http://schemas.openxmlformats.org/officeDocument/2006/relationships/hyperlink" Target="https://dblp.uni-trier.de/db/conf/icassp/icassp2015.html#NielsenN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29.png"/><Relationship Id="rId4" Type="http://schemas.openxmlformats.org/officeDocument/2006/relationships/hyperlink" Target="https://dblp.uni-trier.de/db/journals/tmi/tmi30.html#VemuriLAN11" TargetMode="Externa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image" Target="../media/image10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4.png"/><Relationship Id="rId4" Type="http://schemas.openxmlformats.org/officeDocument/2006/relationships/image" Target="../media/image1033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image" Target="../media/image10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9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2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3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4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5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7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image" Target="../media/image586.png"/><Relationship Id="rId7" Type="http://schemas.openxmlformats.org/officeDocument/2006/relationships/image" Target="../media/image590.png"/><Relationship Id="rId2" Type="http://schemas.openxmlformats.org/officeDocument/2006/relationships/hyperlink" Target="https://hal.archives-ouvertes.fr/hal-00560187/document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9.png"/><Relationship Id="rId5" Type="http://schemas.openxmlformats.org/officeDocument/2006/relationships/image" Target="../media/image588.png"/><Relationship Id="rId4" Type="http://schemas.openxmlformats.org/officeDocument/2006/relationships/image" Target="../media/image587.png"/><Relationship Id="rId9" Type="http://schemas.openxmlformats.org/officeDocument/2006/relationships/image" Target="../media/image592.pn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9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2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5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image" Target="../media/image1056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8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7" Type="http://schemas.openxmlformats.org/officeDocument/2006/relationships/image" Target="../media/image10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2.png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6.png"/><Relationship Id="rId5" Type="http://schemas.openxmlformats.org/officeDocument/2006/relationships/image" Target="../media/image1065.png"/><Relationship Id="rId4" Type="http://schemas.openxmlformats.org/officeDocument/2006/relationships/image" Target="../media/image10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2.png"/><Relationship Id="rId3" Type="http://schemas.openxmlformats.org/officeDocument/2006/relationships/image" Target="../media/image1067.png"/><Relationship Id="rId7" Type="http://schemas.openxmlformats.org/officeDocument/2006/relationships/image" Target="../media/image10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5" Type="http://schemas.openxmlformats.org/officeDocument/2006/relationships/image" Target="../media/image1069.png"/><Relationship Id="rId4" Type="http://schemas.openxmlformats.org/officeDocument/2006/relationships/image" Target="../media/image1068.pn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connex.lip6.fr/~schwander/pyMEF/" TargetMode="External"/><Relationship Id="rId2" Type="http://schemas.openxmlformats.org/officeDocument/2006/relationships/hyperlink" Target="http://vincentfpgarcia.github.io/jMEF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4.png"/><Relationship Id="rId4" Type="http://schemas.openxmlformats.org/officeDocument/2006/relationships/image" Target="../media/image1073.png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808.08271" TargetMode="External"/><Relationship Id="rId4" Type="http://schemas.openxmlformats.org/officeDocument/2006/relationships/image" Target="../media/image1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2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hyperlink" Target="https://franknielsen.github.io/" TargetMode="External"/><Relationship Id="rId4" Type="http://schemas.openxmlformats.org/officeDocument/2006/relationships/hyperlink" Target="http://forum.cs-dc.org/category/72/geometric-science-of-informatio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8.08271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7" Type="http://schemas.openxmlformats.org/officeDocument/2006/relationships/image" Target="../media/image165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eg"/><Relationship Id="rId5" Type="http://schemas.openxmlformats.org/officeDocument/2006/relationships/image" Target="../media/image163.jpeg"/><Relationship Id="rId4" Type="http://schemas.openxmlformats.org/officeDocument/2006/relationships/image" Target="../media/image16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8.0827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170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7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79.png"/><Relationship Id="rId10" Type="http://schemas.openxmlformats.org/officeDocument/2006/relationships/image" Target="../media/image193.jpeg"/><Relationship Id="rId4" Type="http://schemas.openxmlformats.org/officeDocument/2006/relationships/image" Target="../media/image188.png"/><Relationship Id="rId9" Type="http://schemas.openxmlformats.org/officeDocument/2006/relationships/image" Target="../media/image19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79.png"/><Relationship Id="rId7" Type="http://schemas.openxmlformats.org/officeDocument/2006/relationships/image" Target="../media/image201.jpe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gif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e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9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13.png"/><Relationship Id="rId9" Type="http://schemas.openxmlformats.org/officeDocument/2006/relationships/image" Target="../media/image21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jpe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jpe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72.png"/><Relationship Id="rId4" Type="http://schemas.openxmlformats.org/officeDocument/2006/relationships/image" Target="../media/image2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152" y="-167083"/>
            <a:ext cx="11521440" cy="3145500"/>
          </a:xfrm>
        </p:spPr>
        <p:txBody>
          <a:bodyPr>
            <a:normAutofit/>
          </a:bodyPr>
          <a:lstStyle/>
          <a:p>
            <a:r>
              <a:rPr lang="en-US" b="1" dirty="0" smtClean="0"/>
              <a:t>Information geometry</a:t>
            </a:r>
            <a:br>
              <a:rPr lang="en-US" b="1" dirty="0" smtClean="0"/>
            </a:br>
            <a:r>
              <a:rPr lang="en-US" b="1" dirty="0" smtClean="0"/>
              <a:t>for information sciences:</a:t>
            </a:r>
            <a:br>
              <a:rPr lang="en-US" b="1" dirty="0" smtClean="0"/>
            </a:br>
            <a:r>
              <a:rPr lang="en-US" b="1" dirty="0" smtClean="0"/>
              <a:t>- </a:t>
            </a:r>
            <a:r>
              <a:rPr lang="en-US" sz="5300" b="1" dirty="0" smtClean="0"/>
              <a:t>A first intuitive overview -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3785" y="3430780"/>
            <a:ext cx="9144000" cy="1655762"/>
          </a:xfrm>
        </p:spPr>
        <p:txBody>
          <a:bodyPr/>
          <a:lstStyle/>
          <a:p>
            <a:r>
              <a:rPr lang="en-US" dirty="0" smtClean="0"/>
              <a:t>Frank Nielsen</a:t>
            </a:r>
          </a:p>
          <a:p>
            <a:r>
              <a:rPr lang="en-US" dirty="0" smtClean="0"/>
              <a:t>Sony Computer Science Laboratories, </a:t>
            </a:r>
            <a:r>
              <a:rPr lang="en-US" dirty="0" err="1" smtClean="0"/>
              <a:t>Inc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92" y="4309346"/>
            <a:ext cx="4792910" cy="12295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30256" y="637262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https://arxiv.org/abs/1808.08271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45840" y="5920263"/>
            <a:ext cx="80313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Lucida Grande"/>
              </a:rPr>
              <a:t>An elementary introduction to information geometry</a:t>
            </a:r>
            <a:endParaRPr lang="en-US" sz="2800" b="1" i="0" dirty="0">
              <a:solidFill>
                <a:schemeClr val="accent6"/>
              </a:solidFill>
              <a:effectLst/>
              <a:latin typeface="Lucida Grand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3396" y="5344446"/>
            <a:ext cx="304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https://franknielsen.github.io/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01" y="3232641"/>
            <a:ext cx="3016328" cy="2153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611" y="3106913"/>
            <a:ext cx="25113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9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0"/>
            <a:ext cx="1209751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Riemannian </a:t>
            </a:r>
            <a:r>
              <a:rPr lang="en-US" sz="4000" b="1" dirty="0" smtClean="0">
                <a:solidFill>
                  <a:schemeClr val="accent1"/>
                </a:solidFill>
              </a:rPr>
              <a:t>geometry: Infinitesimal Pythagorean theorem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44" y="1934971"/>
            <a:ext cx="10372344" cy="2925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3544" y="5404104"/>
            <a:ext cx="93923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Infinitesimal length element </a:t>
            </a:r>
            <a:r>
              <a:rPr lang="en-US" sz="3200" dirty="0" smtClean="0"/>
              <a:t>ds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Riemannian distance </a:t>
            </a:r>
            <a:r>
              <a:rPr lang="en-US" sz="3200" dirty="0" smtClean="0"/>
              <a:t>is (locally) </a:t>
            </a:r>
            <a:r>
              <a:rPr lang="en-US" sz="3200" b="1" dirty="0" smtClean="0"/>
              <a:t>length of shortest path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501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6161" y="1106149"/>
            <a:ext cx="9144000" cy="1228157"/>
          </a:xfrm>
        </p:spPr>
        <p:txBody>
          <a:bodyPr/>
          <a:lstStyle/>
          <a:p>
            <a:r>
              <a:rPr lang="en-US" b="1" dirty="0" smtClean="0"/>
              <a:t>Information Theory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592683" y="2536723"/>
            <a:ext cx="461665" cy="120270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09464" y="4394411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09" y="5222292"/>
            <a:ext cx="4792910" cy="1229559"/>
          </a:xfrm>
          <a:prstGeom prst="rect">
            <a:avLst/>
          </a:prstGeom>
        </p:spPr>
      </p:pic>
      <p:pic>
        <p:nvPicPr>
          <p:cNvPr id="5122" name="Picture 2" descr="Image result for claude shann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346" y="2134168"/>
            <a:ext cx="1658235" cy="254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6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10096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Outline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469" y="1303736"/>
            <a:ext cx="11242040" cy="545779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Shannon entropy and differential entropy</a:t>
            </a:r>
            <a:endParaRPr lang="en-US" sz="3600" dirty="0"/>
          </a:p>
          <a:p>
            <a:r>
              <a:rPr lang="en-US" sz="3600" dirty="0" smtClean="0"/>
              <a:t>Relative entropy known as the </a:t>
            </a:r>
            <a:r>
              <a:rPr lang="en-US" sz="3600" dirty="0" err="1" smtClean="0"/>
              <a:t>Kullback-Leibler</a:t>
            </a:r>
            <a:r>
              <a:rPr lang="en-US" sz="3600" dirty="0" smtClean="0"/>
              <a:t> divergence</a:t>
            </a:r>
          </a:p>
          <a:p>
            <a:r>
              <a:rPr lang="en-US" sz="3600" dirty="0" smtClean="0"/>
              <a:t>  </a:t>
            </a:r>
            <a:endParaRPr lang="en-US" sz="3600" dirty="0"/>
          </a:p>
          <a:p>
            <a:r>
              <a:rPr lang="en-US" sz="3600" dirty="0" smtClean="0"/>
              <a:t>Maximum entropy principle 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		MaxEnt distributions = exponential families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Bounding the differential entropy of statistical mixtures</a:t>
            </a:r>
          </a:p>
          <a:p>
            <a:r>
              <a:rPr lang="en-US" sz="3600" dirty="0" err="1" smtClean="0"/>
              <a:t>Kullback-Leibler</a:t>
            </a:r>
            <a:r>
              <a:rPr lang="en-US" sz="3600" dirty="0" smtClean="0"/>
              <a:t> divergence of location-scale families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423173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6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Shannon’s entropy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520" y="1497647"/>
            <a:ext cx="11069320" cy="508771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Quantifies the </a:t>
            </a:r>
            <a:r>
              <a:rPr lang="en-US" sz="3200" u="sng" dirty="0" smtClean="0">
                <a:solidFill>
                  <a:srgbClr val="FF0000"/>
                </a:solidFill>
              </a:rPr>
              <a:t>uncertainty</a:t>
            </a:r>
            <a:r>
              <a:rPr lang="en-US" sz="3200" dirty="0" smtClean="0"/>
              <a:t> of a discrete random variable X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Can be derived axiomatically from </a:t>
            </a:r>
            <a:r>
              <a:rPr lang="en-US" sz="3200" dirty="0" smtClean="0">
                <a:solidFill>
                  <a:srgbClr val="FF0000"/>
                </a:solidFill>
              </a:rPr>
              <a:t>Kinchin’s axioms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80" y="3664670"/>
            <a:ext cx="7802880" cy="3193330"/>
          </a:xfrm>
          <a:prstGeom prst="rect">
            <a:avLst/>
          </a:prstGeom>
        </p:spPr>
      </p:pic>
      <p:pic>
        <p:nvPicPr>
          <p:cNvPr id="6146" name="Picture 2" descr="p_i=P(X=x_i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520" y="2655656"/>
            <a:ext cx="2570480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(X)=  \sum_{i=1} p_i\log \frac{1}{p_i}  = -\sum_{i=1} p_i\log p_i 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60" y="2205903"/>
            <a:ext cx="7620000" cy="6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7989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6031865"/>
            <a:ext cx="11948160" cy="663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The </a:t>
            </a:r>
            <a:r>
              <a:rPr lang="en-US" sz="3200" dirty="0" err="1" smtClean="0">
                <a:solidFill>
                  <a:srgbClr val="FF0000"/>
                </a:solidFill>
              </a:rPr>
              <a:t>negentropy</a:t>
            </a:r>
            <a:r>
              <a:rPr lang="en-US" sz="3200" dirty="0" smtClean="0"/>
              <a:t> is called </a:t>
            </a:r>
            <a:r>
              <a:rPr lang="en-US" sz="3200" dirty="0" smtClean="0">
                <a:solidFill>
                  <a:srgbClr val="FF0000"/>
                </a:solidFill>
              </a:rPr>
              <a:t>Shannon information </a:t>
            </a:r>
            <a:r>
              <a:rPr lang="en-US" sz="3200" dirty="0" smtClean="0"/>
              <a:t>(= a </a:t>
            </a:r>
            <a:r>
              <a:rPr lang="en-US" sz="3200" u="sng" dirty="0" smtClean="0"/>
              <a:t>convex</a:t>
            </a:r>
            <a:r>
              <a:rPr lang="en-US" sz="3200" dirty="0" smtClean="0"/>
              <a:t> function)</a:t>
            </a:r>
            <a:endParaRPr lang="en-US" sz="3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Shannon’s entropy is a </a:t>
            </a:r>
            <a:r>
              <a:rPr lang="en-US" b="1" u="sng" dirty="0" smtClean="0">
                <a:solidFill>
                  <a:schemeClr val="accent1"/>
                </a:solidFill>
              </a:rPr>
              <a:t>concave</a:t>
            </a:r>
            <a:r>
              <a:rPr lang="en-US" b="1" dirty="0" smtClean="0">
                <a:solidFill>
                  <a:schemeClr val="accent1"/>
                </a:solidFill>
              </a:rPr>
              <a:t>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195"/>
            <a:ext cx="6856730" cy="48186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5948" y="2426562"/>
            <a:ext cx="6225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Always positive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Bounded by log(n)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Finite for fixed-size alphabets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18958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-142875"/>
            <a:ext cx="1218692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</a:t>
            </a:r>
            <a:r>
              <a:rPr lang="en-US" b="1" dirty="0" smtClean="0">
                <a:solidFill>
                  <a:schemeClr val="accent1"/>
                </a:solidFill>
              </a:rPr>
              <a:t>ifferential entropy is </a:t>
            </a:r>
            <a:r>
              <a:rPr lang="en-US" b="1" u="sng" dirty="0" smtClean="0">
                <a:solidFill>
                  <a:schemeClr val="accent1"/>
                </a:solidFill>
              </a:rPr>
              <a:t>different</a:t>
            </a:r>
            <a:r>
              <a:rPr lang="en-US" b="1" dirty="0" smtClean="0">
                <a:solidFill>
                  <a:schemeClr val="accent1"/>
                </a:solidFill>
              </a:rPr>
              <a:t> from discrete entropy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79100"/>
            <a:ext cx="10515600" cy="2704680"/>
          </a:xfrm>
        </p:spPr>
        <p:txBody>
          <a:bodyPr>
            <a:normAutofit/>
          </a:bodyPr>
          <a:lstStyle/>
          <a:p>
            <a:r>
              <a:rPr lang="en-US" dirty="0" smtClean="0"/>
              <a:t>Can be </a:t>
            </a:r>
            <a:r>
              <a:rPr lang="en-US" dirty="0" smtClean="0">
                <a:solidFill>
                  <a:srgbClr val="FF0000"/>
                </a:solidFill>
              </a:rPr>
              <a:t>negative </a:t>
            </a:r>
            <a:r>
              <a:rPr lang="en-US" dirty="0" smtClean="0"/>
              <a:t>: e.g., Gaussian distributions                                   </a:t>
            </a:r>
          </a:p>
          <a:p>
            <a:r>
              <a:rPr lang="en-US" dirty="0" smtClean="0"/>
              <a:t>Can be </a:t>
            </a:r>
            <a:r>
              <a:rPr lang="en-US" dirty="0" smtClean="0">
                <a:solidFill>
                  <a:srgbClr val="FF0000"/>
                </a:solidFill>
              </a:rPr>
              <a:t>infinite</a:t>
            </a:r>
            <a:r>
              <a:rPr lang="en-US" dirty="0" smtClean="0"/>
              <a:t> when the </a:t>
            </a:r>
            <a:r>
              <a:rPr lang="en-US" u="sng" dirty="0" smtClean="0"/>
              <a:t>integral diverges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smtClean="0">
                <a:solidFill>
                  <a:schemeClr val="accent5"/>
                </a:solidFill>
              </a:rPr>
              <a:t>Dirac distribution</a:t>
            </a:r>
            <a:r>
              <a:rPr lang="en-US" dirty="0" smtClean="0"/>
              <a:t>, the entropy is: </a:t>
            </a:r>
            <a:endParaRPr lang="en-US" dirty="0"/>
          </a:p>
        </p:txBody>
      </p:sp>
      <p:pic>
        <p:nvPicPr>
          <p:cNvPr id="7170" name="Picture 2" descr="h(X)=-\int_\calX p(x)\log p(x)\d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62093"/>
            <a:ext cx="7620000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(X)=\frac{1}{2}\log(2\pi e\sigma^2),\quad X\sim N(\mu,\sigm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" y="5753735"/>
            <a:ext cx="7620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000" y="5026370"/>
            <a:ext cx="11915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NB: For Gaussian distributions, the entropy is </a:t>
            </a:r>
            <a:r>
              <a:rPr lang="en-US" sz="3200" dirty="0" smtClean="0">
                <a:solidFill>
                  <a:srgbClr val="FF0000"/>
                </a:solidFill>
              </a:rPr>
              <a:t>independent of location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353" y="3193302"/>
            <a:ext cx="7172325" cy="676275"/>
          </a:xfrm>
          <a:prstGeom prst="rect">
            <a:avLst/>
          </a:prstGeom>
        </p:spPr>
      </p:pic>
      <p:pic>
        <p:nvPicPr>
          <p:cNvPr id="7174" name="Picture 6" descr="h(X)=+\inft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98" y="2762704"/>
            <a:ext cx="1935162" cy="44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X\sim p(x)=\delta(x), h(X)=-\inft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99" y="4217155"/>
            <a:ext cx="5687411" cy="53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\frac{1}{2} \log \left(2 \pi e \sigma^{2}\right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484" y="2181917"/>
            <a:ext cx="1935316" cy="51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24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265" y="12819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Entropy of a probability measure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40" y="1339056"/>
            <a:ext cx="10515600" cy="4351338"/>
          </a:xfrm>
        </p:spPr>
        <p:txBody>
          <a:bodyPr/>
          <a:lstStyle/>
          <a:p>
            <a:r>
              <a:rPr lang="en-US" dirty="0" smtClean="0"/>
              <a:t>Random variable (=measurable function)</a:t>
            </a:r>
            <a:endParaRPr lang="en-US" dirty="0"/>
          </a:p>
        </p:txBody>
      </p:sp>
      <p:pic>
        <p:nvPicPr>
          <p:cNvPr id="8194" name="Picture 2" descr="X\sim P\ll\m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20" y="1963127"/>
            <a:ext cx="3561080" cy="76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\def\dP{\mathrm{d}P}&#10;\def\dmu{\mathrm{d}\mu}&#10;H(X)=-\int_\calX \log\frac{\dP}{\dmu}\d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64" y="2724308"/>
            <a:ext cx="6409592" cy="106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(X)=-\int_\calX p(x) \log p(x)\dmu(x), \quad p=\frac{\dP}{\dmu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4" y="4462962"/>
            <a:ext cx="10357293" cy="94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81945" y="5237045"/>
            <a:ext cx="74077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Unifies</a:t>
            </a:r>
            <a:r>
              <a:rPr lang="en-US" sz="3200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discrete entropy (counting measure)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differential entropy (Lebesgue measure)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67781" y="3919023"/>
            <a:ext cx="1010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 Radon-</a:t>
            </a:r>
            <a:r>
              <a:rPr lang="en-US" sz="2800" dirty="0" err="1" smtClean="0"/>
              <a:t>Nikodym</a:t>
            </a:r>
            <a:r>
              <a:rPr lang="en-US" sz="2800" dirty="0" smtClean="0"/>
              <a:t> derivative with respect to  to base measure </a:t>
            </a:r>
            <a:r>
              <a:rPr lang="el-GR" sz="3200" dirty="0" smtClean="0"/>
              <a:t>μ</a:t>
            </a:r>
            <a:r>
              <a:rPr lang="en-US" sz="3200" dirty="0" smtClean="0"/>
              <a:t>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3234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59" y="0"/>
            <a:ext cx="1164005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Relative entropy: </a:t>
            </a:r>
            <a:r>
              <a:rPr lang="en-US" b="1" dirty="0" err="1" smtClean="0">
                <a:solidFill>
                  <a:schemeClr val="accent1"/>
                </a:solidFill>
              </a:rPr>
              <a:t>Kullback-Leibler</a:t>
            </a:r>
            <a:r>
              <a:rPr lang="en-US" b="1" dirty="0" smtClean="0">
                <a:solidFill>
                  <a:schemeClr val="accent1"/>
                </a:solidFill>
              </a:rPr>
              <a:t> divergence (KLD)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4507710"/>
            <a:ext cx="7066280" cy="2297137"/>
          </a:xfrm>
          <a:prstGeom prst="rect">
            <a:avLst/>
          </a:prstGeom>
        </p:spPr>
      </p:pic>
      <p:pic>
        <p:nvPicPr>
          <p:cNvPr id="9218" name="Picture 2" descr="\KL(P:Q)=\int p(x)\log\frac{p(x)}{q(x)}\dmu(x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052468"/>
            <a:ext cx="6553199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8760" y="3618929"/>
            <a:ext cx="104784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KLD = </a:t>
            </a:r>
            <a:r>
              <a:rPr lang="en-US" sz="2800" u="sng" dirty="0" smtClean="0">
                <a:solidFill>
                  <a:srgbClr val="FF0000"/>
                </a:solidFill>
              </a:rPr>
              <a:t>Relative entropy with respect to</a:t>
            </a:r>
            <a:r>
              <a:rPr lang="en-US" sz="2800" dirty="0" smtClean="0">
                <a:solidFill>
                  <a:srgbClr val="FF0000"/>
                </a:solidFill>
              </a:rPr>
              <a:t> a reference distribution P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Not a metric distance because (1) asymmetric and (2) failing the triangle inequality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220" name="Picture 4" descr="P,Q\ll\mu,\quad p=\frac{\dP}{\dmu},\quad \frac{\dQ}{\dmu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527" y="1179571"/>
            <a:ext cx="4003040" cy="63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\KL(P:Q)=H^\times(P:Q)-H(P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2051761"/>
            <a:ext cx="6522720" cy="55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^\times(P:Q)=-\int p\log q \dm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99" y="2944072"/>
            <a:ext cx="4392295" cy="50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4960" y="2820265"/>
            <a:ext cx="2666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Cross-entropy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9226" name="Picture 10" descr="H(P)=H^\times(P:P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160" y="3050502"/>
            <a:ext cx="2858134" cy="41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xplosion 2 6"/>
          <p:cNvSpPr/>
          <p:nvPr/>
        </p:nvSpPr>
        <p:spPr>
          <a:xfrm>
            <a:off x="8204433" y="4474096"/>
            <a:ext cx="3674377" cy="2242074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KLD is an oriented distance!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6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" y="-43034"/>
            <a:ext cx="1211072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Entropy for discrete/continuous exponential families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42" name="Picture 2" descr=" p(x;\theta) = \exp\left(\inner{\theta}{t(x)}-F(\theta)\righ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77" y="1111169"/>
            <a:ext cx="3705073" cy="34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(P)=H_F(\theta_p)=F(\theta_p)-\inner{\theta_p}{\nabla F(\theta_p)}-E_P[k(x)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" y="2234910"/>
            <a:ext cx="11016502" cy="5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(P)=-F^*(\eta)-E_P[k(x)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4" y="3435619"/>
            <a:ext cx="4580916" cy="4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2295" y="1641605"/>
            <a:ext cx="4818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Using </a:t>
            </a:r>
            <a:r>
              <a:rPr lang="en-US" sz="3200" dirty="0" smtClean="0">
                <a:solidFill>
                  <a:srgbClr val="FF0000"/>
                </a:solidFill>
              </a:rPr>
              <a:t>natural parameter </a:t>
            </a:r>
            <a:r>
              <a:rPr lang="el-GR" sz="3200" dirty="0" smtClean="0"/>
              <a:t>θ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82295" y="2850844"/>
            <a:ext cx="5438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Using </a:t>
            </a:r>
            <a:r>
              <a:rPr lang="en-US" sz="3200" dirty="0" smtClean="0">
                <a:solidFill>
                  <a:srgbClr val="FF0000"/>
                </a:solidFill>
              </a:rPr>
              <a:t>expectation parameter </a:t>
            </a:r>
            <a:r>
              <a:rPr lang="el-GR" sz="3200" dirty="0" smtClean="0"/>
              <a:t>η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26" y="3922400"/>
            <a:ext cx="5092809" cy="2314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262" y="4003040"/>
            <a:ext cx="6402055" cy="18554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5119" y="6265398"/>
            <a:ext cx="119965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Entropies and cross-entropies of exponential families, IEEE ICIP 2010</a:t>
            </a:r>
          </a:p>
        </p:txBody>
      </p:sp>
      <p:pic>
        <p:nvPicPr>
          <p:cNvPr id="1026" name="Picture 2" descr=" \exp\left(\sum_{i=1}^D t_i(x)\theta_i -F(\theta) + k(x) \right)&#10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0" y="891470"/>
            <a:ext cx="4832245" cy="67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32496" y="1453889"/>
            <a:ext cx="249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ithout carrier term k(x)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680" y="71291"/>
            <a:ext cx="1211072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Kullback-Leibler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divergence </a:t>
            </a:r>
            <a:r>
              <a:rPr lang="en-US" b="1" dirty="0" smtClean="0">
                <a:solidFill>
                  <a:schemeClr val="accent1"/>
                </a:solidFill>
              </a:rPr>
              <a:t> for exponential </a:t>
            </a:r>
            <a:r>
              <a:rPr lang="en-US" b="1" dirty="0">
                <a:solidFill>
                  <a:schemeClr val="accent1"/>
                </a:solidFill>
              </a:rPr>
              <a:t>families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-Young divergence </a:t>
            </a:r>
            <a:r>
              <a:rPr lang="en-US" b="1" dirty="0">
                <a:solidFill>
                  <a:schemeClr val="accent1"/>
                </a:solidFill>
              </a:rPr>
              <a:t>for exponential families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1793789"/>
            <a:ext cx="1175385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90" y="3572827"/>
            <a:ext cx="7620000" cy="809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040" y="2829706"/>
            <a:ext cx="974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>
                <a:solidFill>
                  <a:srgbClr val="FF0000"/>
                </a:solidFill>
              </a:rPr>
              <a:t>Fenchel-Young divergence </a:t>
            </a:r>
            <a:r>
              <a:rPr lang="en-US" sz="3600" dirty="0" smtClean="0"/>
              <a:t>(on </a:t>
            </a:r>
            <a:r>
              <a:rPr lang="en-US" sz="3600" dirty="0" smtClean="0">
                <a:solidFill>
                  <a:srgbClr val="7030A0"/>
                </a:solidFill>
              </a:rPr>
              <a:t>mixed parameters</a:t>
            </a:r>
            <a:r>
              <a:rPr lang="en-US" sz="3600" dirty="0" smtClean="0"/>
              <a:t>): 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47040" y="4739786"/>
            <a:ext cx="11246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>
                <a:solidFill>
                  <a:srgbClr val="FF0000"/>
                </a:solidFill>
              </a:rPr>
              <a:t>Bregman divergence </a:t>
            </a:r>
            <a:r>
              <a:rPr lang="en-US" sz="3600" dirty="0" smtClean="0"/>
              <a:t>(on </a:t>
            </a:r>
            <a:r>
              <a:rPr lang="en-US" sz="3600" dirty="0" smtClean="0">
                <a:solidFill>
                  <a:srgbClr val="7030A0"/>
                </a:solidFill>
              </a:rPr>
              <a:t>natural/expectation parameters</a:t>
            </a:r>
            <a:r>
              <a:rPr lang="en-US" sz="3600" dirty="0" smtClean="0"/>
              <a:t>): 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75" y="5480685"/>
            <a:ext cx="88582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5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Jaynes’ maximum entropy principle (MaxEnt)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061403"/>
            <a:ext cx="11221720" cy="4351338"/>
          </a:xfrm>
        </p:spPr>
        <p:txBody>
          <a:bodyPr/>
          <a:lstStyle/>
          <a:p>
            <a:r>
              <a:rPr lang="en-US" dirty="0"/>
              <a:t>Jaynes's principle </a:t>
            </a:r>
            <a:r>
              <a:rPr lang="en-US" dirty="0" smtClean="0"/>
              <a:t>of </a:t>
            </a:r>
            <a:r>
              <a:rPr lang="en-US" b="1" u="sng" dirty="0" smtClean="0">
                <a:solidFill>
                  <a:srgbClr val="FF0000"/>
                </a:solidFill>
              </a:rPr>
              <a:t>maximum ignorance</a:t>
            </a:r>
            <a:r>
              <a:rPr lang="en-US" dirty="0" smtClean="0"/>
              <a:t>: </a:t>
            </a:r>
          </a:p>
          <a:p>
            <a:pPr marL="457200" lvl="1" indent="0">
              <a:buNone/>
            </a:pPr>
            <a:r>
              <a:rPr lang="en-US" b="1" dirty="0" smtClean="0"/>
              <a:t>Underconstrained</a:t>
            </a:r>
            <a:r>
              <a:rPr lang="en-US" dirty="0" smtClean="0"/>
              <a:t> </a:t>
            </a:r>
            <a:r>
              <a:rPr lang="en-US" dirty="0"/>
              <a:t>optimization problem </a:t>
            </a:r>
          </a:p>
        </p:txBody>
      </p:sp>
      <p:pic>
        <p:nvPicPr>
          <p:cNvPr id="1026" name="Picture 2" descr="\max_p h(p)= \sum_x p(x)\log \frac{1}{p(x)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2" y="1973867"/>
            <a:ext cx="7237095" cy="97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begin{eqnarray*}&#10;\sum_x p(x) t_i(x) &amp;=&amp; m_i,\quad \forall i\in\{1, ..., D\}\\&#10;p(x)&amp;\geq&amp; 0,\quad \forall x\in\{1, ...,n\}\\&#10;\sum_x p(x) &amp;=&amp; 1 &#10;\end{eqnarray*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2" y="2950876"/>
            <a:ext cx="762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7032" y="5552894"/>
            <a:ext cx="12014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Maximizing a concave function </a:t>
            </a:r>
            <a:r>
              <a:rPr lang="en-US" sz="3200" dirty="0" smtClean="0">
                <a:solidFill>
                  <a:srgbClr val="FF0000"/>
                </a:solidFill>
              </a:rPr>
              <a:t>subject </a:t>
            </a:r>
            <a:r>
              <a:rPr lang="en-US" sz="3200" dirty="0">
                <a:solidFill>
                  <a:srgbClr val="FF0000"/>
                </a:solidFill>
              </a:rPr>
              <a:t>to linear </a:t>
            </a:r>
            <a:r>
              <a:rPr lang="en-US" sz="3200" dirty="0" smtClean="0">
                <a:solidFill>
                  <a:srgbClr val="FF0000"/>
                </a:solidFill>
              </a:rPr>
              <a:t>constraints 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(or equivalently convex </a:t>
            </a:r>
            <a:r>
              <a:rPr lang="en-US" sz="3200" dirty="0" err="1" smtClean="0">
                <a:solidFill>
                  <a:srgbClr val="FF0000"/>
                </a:solidFill>
              </a:rPr>
              <a:t>mininimization</a:t>
            </a:r>
            <a:r>
              <a:rPr lang="en-US" sz="3200" dirty="0" smtClean="0">
                <a:solidFill>
                  <a:srgbClr val="FF0000"/>
                </a:solidFill>
              </a:rPr>
              <a:t> optimization problem).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030" name="Picture 6" descr="ETJayne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53" y="1167126"/>
            <a:ext cx="1905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422084" y="3654672"/>
            <a:ext cx="2519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Edwin Thompson Jaynes 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/>
              <a:t>1922–1998)</a:t>
            </a:r>
          </a:p>
        </p:txBody>
      </p:sp>
    </p:spTree>
    <p:extLst>
      <p:ext uri="{BB962C8B-B14F-4D97-AF65-F5344CB8AC3E}">
        <p14:creationId xmlns:p14="http://schemas.microsoft.com/office/powerpoint/2010/main" val="30918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320" y="127809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Riemannian geometry: A revolution that changed </a:t>
            </a:r>
            <a:r>
              <a:rPr lang="en-US" b="1" dirty="0">
                <a:solidFill>
                  <a:schemeClr val="accent1"/>
                </a:solidFill>
              </a:rPr>
              <a:t>our </a:t>
            </a:r>
            <a:r>
              <a:rPr lang="en-US" b="1" dirty="0" smtClean="0">
                <a:solidFill>
                  <a:schemeClr val="accent1"/>
                </a:solidFill>
              </a:rPr>
              <a:t>perception of the universe and data science</a:t>
            </a:r>
            <a:r>
              <a:rPr lang="en-US" b="1" dirty="0">
                <a:solidFill>
                  <a:schemeClr val="accent1"/>
                </a:solidFill>
              </a:rPr>
              <a:t/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72" y="1874285"/>
            <a:ext cx="7032171" cy="4307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G</a:t>
            </a:r>
            <a:r>
              <a:rPr lang="en-US" sz="3600" dirty="0" smtClean="0"/>
              <a:t>eneral </a:t>
            </a:r>
            <a:r>
              <a:rPr lang="en-US" sz="3600" dirty="0"/>
              <a:t>relativity of </a:t>
            </a:r>
            <a:r>
              <a:rPr lang="en-US" sz="3600" dirty="0" err="1" smtClean="0"/>
              <a:t>spacetime</a:t>
            </a:r>
            <a:endParaRPr lang="en-US" sz="3600" dirty="0"/>
          </a:p>
        </p:txBody>
      </p:sp>
      <p:pic>
        <p:nvPicPr>
          <p:cNvPr id="12290" name="Picture 2" descr="Image result for einste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521" y="1175656"/>
            <a:ext cx="1855960" cy="181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General relativity of spaceti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20" y="1311329"/>
            <a:ext cx="3606347" cy="28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21883"/>
            <a:ext cx="5417683" cy="3376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0829" y="6181627"/>
            <a:ext cx="3287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Spacetime+Matter</a:t>
            </a:r>
            <a:endParaRPr lang="en-US" sz="3200" dirty="0"/>
          </a:p>
        </p:txBody>
      </p:sp>
      <p:pic>
        <p:nvPicPr>
          <p:cNvPr id="12294" name="Picture 6" descr="Image result for Spacetime+Matter herman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490" y="3729932"/>
            <a:ext cx="2056124" cy="312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blackho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430" y="4391418"/>
            <a:ext cx="3167987" cy="23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6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59" y="88075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MaxEnt with </a:t>
            </a:r>
            <a:r>
              <a:rPr lang="en-US" sz="4800" b="1" dirty="0" err="1" smtClean="0">
                <a:solidFill>
                  <a:schemeClr val="accent1"/>
                </a:solidFill>
              </a:rPr>
              <a:t>Kullback-Leibler</a:t>
            </a:r>
            <a:r>
              <a:rPr lang="en-US" sz="4800" b="1" dirty="0" smtClean="0">
                <a:solidFill>
                  <a:schemeClr val="accent1"/>
                </a:solidFill>
              </a:rPr>
              <a:t> divergence</a:t>
            </a:r>
            <a:br>
              <a:rPr lang="en-US" sz="4800" b="1" dirty="0" smtClean="0">
                <a:solidFill>
                  <a:schemeClr val="accent1"/>
                </a:solidFill>
              </a:rPr>
            </a:br>
            <a:r>
              <a:rPr lang="en-US" sz="4800" b="1" dirty="0" smtClean="0">
                <a:solidFill>
                  <a:schemeClr val="accent1"/>
                </a:solidFill>
              </a:rPr>
              <a:t>and with a prior constraint distribution q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\min_p \mathrm{KL}(p:q)= \sum_x p(x)\log \frac{p(x)}{q(x)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00" y="1446868"/>
            <a:ext cx="7620000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begin{eqnarray*}&#10;\sum_x p(x) t_i(x) &amp;=&amp; m_i,\quad \forall i\in\{1, ..., D\}\\&#10;p(x)&amp;\geq&amp; 0,\quad \forall x\in\{1, ...,n\}\\&#10;\sum_x p(x) &amp;=&amp; 1 &#10;\end{eqnarray*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00" y="2531162"/>
            <a:ext cx="762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8391" y="5415647"/>
            <a:ext cx="10736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Maximum entropy  distribution is the uniform prior</a:t>
            </a:r>
            <a:r>
              <a:rPr lang="en-US" sz="3600" dirty="0" smtClean="0">
                <a:solidFill>
                  <a:srgbClr val="FF0000"/>
                </a:solidFill>
              </a:rPr>
              <a:t>: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2054" name="Picture 6" descr="q(x)=\frac{1}{n}&#10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166" y="5927524"/>
            <a:ext cx="2004694" cy="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xplosion 2 6"/>
          <p:cNvSpPr/>
          <p:nvPr/>
        </p:nvSpPr>
        <p:spPr>
          <a:xfrm>
            <a:off x="7530147" y="3295286"/>
            <a:ext cx="4500037" cy="2005673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MaxEnt is KL left-sided minimization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232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MaxEnt distributions (Boltzmann-Gibbs)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 p(x)=\frac{1}{Z(\theta)} \exp\left( \inner{\theta}{t(x)}\right) q(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02" y="2943205"/>
            <a:ext cx="6746416" cy="9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7520" y="1082283"/>
            <a:ext cx="1066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Solving the constrained optimization problem: </a:t>
            </a:r>
          </a:p>
          <a:p>
            <a:r>
              <a:rPr lang="en-US" sz="3200" dirty="0" smtClean="0"/>
              <a:t>Use </a:t>
            </a:r>
            <a:r>
              <a:rPr lang="en-US" sz="3200" dirty="0" smtClean="0">
                <a:solidFill>
                  <a:srgbClr val="FF0000"/>
                </a:solidFill>
              </a:rPr>
              <a:t>Lagrange multipliers </a:t>
            </a:r>
            <a:r>
              <a:rPr lang="el-GR" sz="3200" dirty="0" smtClean="0">
                <a:solidFill>
                  <a:srgbClr val="FF0000"/>
                </a:solidFill>
              </a:rPr>
              <a:t>θ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smtClean="0"/>
              <a:t>(but </a:t>
            </a:r>
            <a:r>
              <a:rPr lang="el-GR" sz="3200" dirty="0"/>
              <a:t>θ </a:t>
            </a:r>
            <a:r>
              <a:rPr lang="en-US" sz="3200" dirty="0" smtClean="0"/>
              <a:t> not in closed form)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99440" y="2305701"/>
            <a:ext cx="12110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Gibbs distribution, Maxwell-Boltzmann distribution in statistical </a:t>
            </a:r>
            <a:r>
              <a:rPr lang="en-US" sz="2800" dirty="0" smtClean="0"/>
              <a:t>mechanics: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77520" y="5837828"/>
            <a:ext cx="5716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Prior q gives the carrier measure:</a:t>
            </a:r>
            <a:endParaRPr lang="en-US" sz="3200" dirty="0"/>
          </a:p>
        </p:txBody>
      </p:sp>
      <p:pic>
        <p:nvPicPr>
          <p:cNvPr id="3076" name="Picture 4" descr="q(x)=e^{k(x)}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5650848"/>
            <a:ext cx="2926080" cy="77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3963345"/>
            <a:ext cx="12110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MaxEnt distributions  are exponential families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pic>
        <p:nvPicPr>
          <p:cNvPr id="3078" name="Picture 6" descr="\exp(\inner{\theta}{t(x)}-F(\theta)+k(x)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960" y="4064604"/>
            <a:ext cx="4175760" cy="41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7520" y="4807096"/>
            <a:ext cx="2886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Log-normalizer: </a:t>
            </a:r>
            <a:endParaRPr lang="en-US" sz="3200" dirty="0"/>
          </a:p>
        </p:txBody>
      </p:sp>
      <p:pic>
        <p:nvPicPr>
          <p:cNvPr id="3080" name="Picture 8" descr="F(\theta)=\log Z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86" y="4766866"/>
            <a:ext cx="4300854" cy="76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upload.wikimedia.org/wikipedia/commons/a/ad/Boltzmann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385" y="81550"/>
            <a:ext cx="1378335" cy="168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upload.wikimedia.org/wikipedia/commons/c/c7/Josiah_Willard_Gibbs_-from_MMS-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321" y="81550"/>
            <a:ext cx="1226399" cy="163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34960" y="2978486"/>
            <a:ext cx="388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Gibbs distribution in statistical physics,</a:t>
            </a:r>
          </a:p>
          <a:p>
            <a:r>
              <a:rPr lang="en-US" dirty="0" smtClean="0"/>
              <a:t>Titled distribution in probability, etc.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626388" y="4597384"/>
            <a:ext cx="19089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 </a:t>
            </a:r>
            <a:r>
              <a:rPr lang="en-US" dirty="0" err="1" smtClean="0"/>
              <a:t>enery</a:t>
            </a:r>
            <a:endParaRPr lang="en-US" dirty="0" smtClean="0"/>
          </a:p>
          <a:p>
            <a:r>
              <a:rPr lang="en-US" dirty="0" smtClean="0"/>
              <a:t>log-partition</a:t>
            </a:r>
          </a:p>
          <a:p>
            <a:r>
              <a:rPr lang="en-US" dirty="0" err="1" smtClean="0"/>
              <a:t>cumulant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26838" y="1794180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Josiah Willard</a:t>
            </a:r>
          </a:p>
          <a:p>
            <a:pPr algn="ctr"/>
            <a:r>
              <a:rPr lang="en-US" dirty="0" smtClean="0"/>
              <a:t>Gibbs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35486" y="1737038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Ludwig</a:t>
            </a:r>
          </a:p>
          <a:p>
            <a:pPr algn="ctr"/>
            <a:r>
              <a:rPr lang="en-US" dirty="0" smtClean="0"/>
              <a:t>Boltzmann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814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771" y="5916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Example: Fixed mean and fixed variance MaxEnt distribution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446415"/>
            <a:ext cx="10515600" cy="948055"/>
          </a:xfrm>
        </p:spPr>
        <p:txBody>
          <a:bodyPr/>
          <a:lstStyle/>
          <a:p>
            <a:r>
              <a:rPr lang="en-US" dirty="0" smtClean="0"/>
              <a:t>Find the MaxEnt distributions with support the full real line and the first two moments prescribed</a:t>
            </a:r>
            <a:endParaRPr lang="en-US" dirty="0"/>
          </a:p>
        </p:txBody>
      </p:sp>
      <p:pic>
        <p:nvPicPr>
          <p:cNvPr id="4098" name="Picture 2" descr="t(x)=(x,x^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" y="3313946"/>
            <a:ext cx="3325494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[X]=m_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" y="2437481"/>
            <a:ext cx="3129280" cy="78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[X^2]=m_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132" y="2468613"/>
            <a:ext cx="3820160" cy="9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(x) \propto \exp(\theta_1 x+\theta_2 x^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" y="4148752"/>
            <a:ext cx="6495415" cy="80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on 2 3"/>
          <p:cNvSpPr/>
          <p:nvPr/>
        </p:nvSpPr>
        <p:spPr>
          <a:xfrm>
            <a:off x="7508240" y="2924645"/>
            <a:ext cx="4521200" cy="3169920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Gaussian</a:t>
            </a:r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family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07433"/>
            <a:ext cx="2619692" cy="1683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1330" y="5411511"/>
            <a:ext cx="4612005" cy="10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763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016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MLE as a right-sided KLD minimization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6130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Empirical distribution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1266" name="Picture 2" descr="p_e(x)=\frac{1}{m} \sum_{i=1}^m \delta_{s_i}(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59" y="3231567"/>
            <a:ext cx="4019866" cy="53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\begin{eqnarray*}&#10;\min&amp;&amp; \KL(p_e(x) : \boxed{p_\theta(x)})\\&#10; &amp;=&amp; \int p_e(x)\log p_e(x) \dx - \int p_e(x) \log p_\theta(x) \mathrm{d}x \\&#10;&amp;=&amp; \min -H(p_e)  - \underbrace{E_{p_e}[\log p_\theta(x)]}_{}\\&#10;&amp;&amp; \equiv \max \frac{1}{n} \sum \delta(x-x_i) \log p_\theta(x)\\&#10;&amp;=&amp; \max \frac{1}{n} \sum_i\log p_\theta(x_i) =  \text{MLE}&#10;\end{eqnarray*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0" y="3231567"/>
            <a:ext cx="6320580" cy="362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\min_p \mathrm{KL}(p:q)= \sum_x p(x)\log \frac{p(x)}{q(x)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19" y="1451998"/>
            <a:ext cx="5479415" cy="73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9149" y="1119456"/>
            <a:ext cx="7269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that MaxEnt is </a:t>
            </a:r>
            <a:r>
              <a:rPr lang="en-US" sz="2800" b="1" dirty="0" smtClean="0">
                <a:solidFill>
                  <a:srgbClr val="FF0000"/>
                </a:solidFill>
              </a:rPr>
              <a:t>KL left-sided minimization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8" name="Explosion 2 7"/>
          <p:cNvSpPr/>
          <p:nvPr/>
        </p:nvSpPr>
        <p:spPr>
          <a:xfrm>
            <a:off x="157410" y="3688080"/>
            <a:ext cx="5583060" cy="3169920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MLE is KL right-sided minimization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5372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54" y="-121189"/>
            <a:ext cx="11780706" cy="1325563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chemeClr val="accent1"/>
                </a:solidFill>
              </a:rPr>
              <a:t>Upper bounding </a:t>
            </a:r>
            <a:r>
              <a:rPr lang="en-US" sz="4000" b="1" dirty="0" smtClean="0">
                <a:solidFill>
                  <a:schemeClr val="accent1"/>
                </a:solidFill>
              </a:rPr>
              <a:t>the differential entropy of mixtures (1/2)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30" y="1204374"/>
            <a:ext cx="11295450" cy="169775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Key idea</a:t>
            </a:r>
            <a:r>
              <a:rPr lang="en-US" dirty="0" smtClean="0"/>
              <a:t>: compute the differential entropy of an exponential family with </a:t>
            </a:r>
            <a:r>
              <a:rPr lang="en-US" b="1" dirty="0" smtClean="0"/>
              <a:t>given sufficient statistics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closed form</a:t>
            </a:r>
            <a:r>
              <a:rPr lang="en-US" dirty="0" smtClean="0"/>
              <a:t>. Since it is a MaxEnt distribution, </a:t>
            </a:r>
            <a:r>
              <a:rPr lang="en-US" i="1" dirty="0" smtClean="0"/>
              <a:t>any other </a:t>
            </a:r>
            <a:r>
              <a:rPr lang="en-US" dirty="0" smtClean="0"/>
              <a:t>distribution with the same moment </a:t>
            </a:r>
            <a:r>
              <a:rPr lang="en-US" dirty="0"/>
              <a:t>expectations has less </a:t>
            </a:r>
            <a:r>
              <a:rPr lang="en-US" dirty="0" smtClean="0"/>
              <a:t>entropy. In particular, this observation applies to </a:t>
            </a:r>
            <a:r>
              <a:rPr lang="en-US" dirty="0" smtClean="0">
                <a:solidFill>
                  <a:srgbClr val="FF0000"/>
                </a:solidFill>
              </a:rPr>
              <a:t>statistical mixtures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9118" y="6027003"/>
            <a:ext cx="116253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MaxEnt Upper Bounds for the Differential Entropy of Univariate Continuous Distributions</a:t>
            </a:r>
            <a:r>
              <a:rPr lang="en-US" sz="2400" b="1" dirty="0" smtClean="0">
                <a:solidFill>
                  <a:schemeClr val="accent6"/>
                </a:solidFill>
              </a:rPr>
              <a:t>,</a:t>
            </a:r>
          </a:p>
          <a:p>
            <a:r>
              <a:rPr lang="en-US" sz="2400" b="1" dirty="0" smtClean="0">
                <a:solidFill>
                  <a:schemeClr val="accent6"/>
                </a:solidFill>
              </a:rPr>
              <a:t>IEEE </a:t>
            </a:r>
            <a:r>
              <a:rPr lang="en-US" sz="2400" b="1" dirty="0">
                <a:solidFill>
                  <a:schemeClr val="accent6"/>
                </a:solidFill>
              </a:rPr>
              <a:t>SPL 2017, arxiv:1612.02954</a:t>
            </a:r>
          </a:p>
        </p:txBody>
      </p:sp>
      <p:sp>
        <p:nvSpPr>
          <p:cNvPr id="5" name="Rectangle 4"/>
          <p:cNvSpPr/>
          <p:nvPr/>
        </p:nvSpPr>
        <p:spPr>
          <a:xfrm>
            <a:off x="7295788" y="6488668"/>
            <a:ext cx="4896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https://www.lix.polytechnique.fr/~nielsen/MEUB/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7" y="3054032"/>
            <a:ext cx="5546574" cy="583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401" y="3054032"/>
            <a:ext cx="3714363" cy="508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960" y="3723746"/>
            <a:ext cx="4572000" cy="6667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9414" y="3773923"/>
            <a:ext cx="72827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Absolute Monomial Exponential </a:t>
            </a:r>
            <a:r>
              <a:rPr lang="en-US" sz="2800" b="1" dirty="0" smtClean="0">
                <a:solidFill>
                  <a:srgbClr val="FF0000"/>
                </a:solidFill>
              </a:rPr>
              <a:t>Family </a:t>
            </a:r>
            <a:r>
              <a:rPr lang="en-US" sz="2800" dirty="0" smtClean="0"/>
              <a:t>(AMEF):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87" y="4292641"/>
            <a:ext cx="7058025" cy="876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47839" y="4433786"/>
            <a:ext cx="3025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w</a:t>
            </a:r>
            <a:r>
              <a:rPr lang="en-US" sz="2800" dirty="0" smtClean="0"/>
              <a:t>ith log-normalizer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2505" y="5021412"/>
            <a:ext cx="43719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152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62" y="5103813"/>
            <a:ext cx="7185474" cy="1121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04" y="2259301"/>
            <a:ext cx="7417752" cy="791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204" y="1468398"/>
            <a:ext cx="7820342" cy="9176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11294" y="0"/>
            <a:ext cx="11780706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Upper bounding the differential entropy of mixtures (2/2)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25" y="1695516"/>
            <a:ext cx="3387150" cy="463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79815"/>
            <a:ext cx="3200400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207" y="3423033"/>
            <a:ext cx="3990975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294" y="4141726"/>
            <a:ext cx="2457450" cy="628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3286" y="4099260"/>
            <a:ext cx="8648700" cy="9810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1294" y="3423033"/>
            <a:ext cx="585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Density of a Gaussian Mixture Model (GMM):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990494" y="4850087"/>
            <a:ext cx="5825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MaxEnt distribution is Laplacian distribution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3659" y="6128741"/>
            <a:ext cx="5782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MaxEnt distribution is Gaussian distribution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831" y="5302720"/>
            <a:ext cx="2524125" cy="723900"/>
          </a:xfrm>
          <a:prstGeom prst="rect">
            <a:avLst/>
          </a:prstGeom>
        </p:spPr>
      </p:pic>
      <p:sp>
        <p:nvSpPr>
          <p:cNvPr id="2" name="Up Arrow 1"/>
          <p:cNvSpPr/>
          <p:nvPr/>
        </p:nvSpPr>
        <p:spPr>
          <a:xfrm>
            <a:off x="706583" y="4695808"/>
            <a:ext cx="243281" cy="514016"/>
          </a:xfrm>
          <a:prstGeom prst="upArrow">
            <a:avLst>
              <a:gd name="adj1" fmla="val 50000"/>
              <a:gd name="adj2" fmla="val 1120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747213" y="5914923"/>
            <a:ext cx="243281" cy="514016"/>
          </a:xfrm>
          <a:prstGeom prst="upArrow">
            <a:avLst>
              <a:gd name="adj1" fmla="val 50000"/>
              <a:gd name="adj2" fmla="val 1120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14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1294" y="0"/>
            <a:ext cx="11780706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 series of upper bounds for h(GMMs)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6638" y="6027003"/>
            <a:ext cx="116253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MaxEnt Upper Bounds for the Differential Entropy of Univariate Continuous Distributions</a:t>
            </a:r>
            <a:r>
              <a:rPr lang="en-US" sz="2400" b="1" dirty="0" smtClean="0">
                <a:solidFill>
                  <a:schemeClr val="accent6"/>
                </a:solidFill>
              </a:rPr>
              <a:t>,</a:t>
            </a:r>
          </a:p>
          <a:p>
            <a:r>
              <a:rPr lang="en-US" sz="2400" b="1" dirty="0" smtClean="0">
                <a:solidFill>
                  <a:schemeClr val="accent6"/>
                </a:solidFill>
              </a:rPr>
              <a:t>IEEE </a:t>
            </a:r>
            <a:r>
              <a:rPr lang="en-US" sz="2400" b="1" dirty="0">
                <a:solidFill>
                  <a:schemeClr val="accent6"/>
                </a:solidFill>
              </a:rPr>
              <a:t>SPL 2017, arxiv:1612.02954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171" y="2194560"/>
            <a:ext cx="7532276" cy="35397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5040" y="1325860"/>
            <a:ext cx="698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Zero-centered Gaussian Mixture Models: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95288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5240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Computing </a:t>
            </a:r>
            <a:r>
              <a:rPr lang="en-US" sz="3600" b="1" u="sng" dirty="0" smtClean="0">
                <a:solidFill>
                  <a:schemeClr val="accent1"/>
                </a:solidFill>
              </a:rPr>
              <a:t>non-central</a:t>
            </a:r>
            <a:r>
              <a:rPr lang="en-US" sz="3600" b="1" dirty="0" smtClean="0">
                <a:solidFill>
                  <a:schemeClr val="accent1"/>
                </a:solidFill>
              </a:rPr>
              <a:t> absolute geometric moments of </a:t>
            </a:r>
            <a:br>
              <a:rPr lang="en-US" sz="3600" b="1" dirty="0" smtClean="0">
                <a:solidFill>
                  <a:schemeClr val="accent1"/>
                </a:solidFill>
              </a:rPr>
            </a:br>
            <a:r>
              <a:rPr lang="en-US" sz="3600" b="1" dirty="0" smtClean="0">
                <a:solidFill>
                  <a:schemeClr val="accent1"/>
                </a:solidFill>
              </a:rPr>
              <a:t>Gaussians and GMMs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198" y="1293010"/>
            <a:ext cx="8056244" cy="2261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20" y="3646342"/>
            <a:ext cx="8390572" cy="32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601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53833"/>
            <a:ext cx="11313160" cy="4351338"/>
          </a:xfrm>
        </p:spPr>
        <p:txBody>
          <a:bodyPr/>
          <a:lstStyle/>
          <a:p>
            <a:r>
              <a:rPr lang="en-US" dirty="0" smtClean="0"/>
              <a:t>In theory, </a:t>
            </a:r>
            <a:r>
              <a:rPr lang="en-US" b="1" dirty="0" err="1" smtClean="0">
                <a:solidFill>
                  <a:srgbClr val="FF0000"/>
                </a:solidFill>
              </a:rPr>
              <a:t>Risch</a:t>
            </a:r>
            <a:r>
              <a:rPr lang="en-US" b="1" dirty="0" smtClean="0">
                <a:solidFill>
                  <a:srgbClr val="FF0000"/>
                </a:solidFill>
              </a:rPr>
              <a:t> semi-algorithm </a:t>
            </a:r>
            <a:r>
              <a:rPr lang="en-US" dirty="0" smtClean="0"/>
              <a:t>reports whether a definite integral has a closed-form or not. Notice that the KLD can also diverge.</a:t>
            </a:r>
          </a:p>
          <a:p>
            <a:r>
              <a:rPr lang="en-US" dirty="0" smtClean="0"/>
              <a:t>Symbolic </a:t>
            </a:r>
            <a:r>
              <a:rPr lang="en-US" dirty="0"/>
              <a:t>calculations</a:t>
            </a:r>
            <a:endParaRPr lang="en-US" dirty="0" smtClean="0"/>
          </a:p>
          <a:p>
            <a:r>
              <a:rPr lang="en-US" dirty="0"/>
              <a:t>For example: Cauchy </a:t>
            </a:r>
            <a:r>
              <a:rPr lang="en-US" dirty="0" smtClean="0"/>
              <a:t>location-scale </a:t>
            </a:r>
            <a:r>
              <a:rPr lang="en-US" dirty="0"/>
              <a:t> families 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553" y="2587599"/>
            <a:ext cx="4248150" cy="962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10096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Computing the </a:t>
            </a:r>
            <a:r>
              <a:rPr lang="en-US" b="1" dirty="0" err="1" smtClean="0">
                <a:solidFill>
                  <a:schemeClr val="accent1"/>
                </a:solidFill>
              </a:rPr>
              <a:t>Kullback-Leibler</a:t>
            </a:r>
            <a:r>
              <a:rPr lang="en-US" b="1" dirty="0" smtClean="0">
                <a:solidFill>
                  <a:schemeClr val="accent1"/>
                </a:solidFill>
              </a:rPr>
              <a:t> divergence…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1320" y="6275755"/>
            <a:ext cx="11866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 closed-form formula for the </a:t>
            </a:r>
            <a:r>
              <a:rPr lang="en-US" sz="2000" b="1" dirty="0" err="1">
                <a:solidFill>
                  <a:schemeClr val="accent6"/>
                </a:solidFill>
              </a:rPr>
              <a:t>Kullback-Leibler</a:t>
            </a:r>
            <a:r>
              <a:rPr lang="en-US" sz="2000" b="1" dirty="0">
                <a:solidFill>
                  <a:schemeClr val="accent6"/>
                </a:solidFill>
              </a:rPr>
              <a:t> divergence between Cauchy distributions, arXiv:1905.10965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" y="3626097"/>
            <a:ext cx="10448925" cy="1323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" y="5347129"/>
            <a:ext cx="8934450" cy="914400"/>
          </a:xfrm>
          <a:prstGeom prst="rect">
            <a:avLst/>
          </a:prstGeom>
        </p:spPr>
      </p:pic>
      <p:sp>
        <p:nvSpPr>
          <p:cNvPr id="7" name="Explosion 2 6"/>
          <p:cNvSpPr/>
          <p:nvPr/>
        </p:nvSpPr>
        <p:spPr>
          <a:xfrm>
            <a:off x="9013196" y="4020208"/>
            <a:ext cx="2992755" cy="2348427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Symmetric KL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3411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855" y="4758475"/>
            <a:ext cx="6044565" cy="161623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" y="-147063"/>
            <a:ext cx="1179068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Kullback-Leibler</a:t>
            </a:r>
            <a:r>
              <a:rPr lang="en-US" b="1" dirty="0" smtClean="0">
                <a:solidFill>
                  <a:schemeClr val="accent1"/>
                </a:solidFill>
              </a:rPr>
              <a:t> divergence: Location-scale families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6839" y="6374708"/>
            <a:ext cx="11856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On the </a:t>
            </a:r>
            <a:r>
              <a:rPr lang="en-US" sz="2400" b="1" dirty="0" err="1">
                <a:solidFill>
                  <a:schemeClr val="accent6"/>
                </a:solidFill>
              </a:rPr>
              <a:t>Kullback-Leibler</a:t>
            </a:r>
            <a:r>
              <a:rPr lang="en-US" sz="2400" b="1" dirty="0">
                <a:solidFill>
                  <a:schemeClr val="accent6"/>
                </a:solidFill>
              </a:rPr>
              <a:t> divergence between location-scale densities, arXiv:1904.10428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973899"/>
            <a:ext cx="5339079" cy="750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382" y="915242"/>
            <a:ext cx="5314314" cy="775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442" y="1609929"/>
            <a:ext cx="4476978" cy="519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" y="4758475"/>
            <a:ext cx="6080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Interesting properties for the KL minimization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10" y="2210092"/>
            <a:ext cx="11239654" cy="23867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37758" y="1646476"/>
            <a:ext cx="3348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Location-scale group</a:t>
            </a:r>
            <a:r>
              <a:rPr lang="en-US" sz="2800" dirty="0" smtClean="0"/>
              <a:t>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40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math.berkeley.edu/~sethian/2006/History/Images/figure.geodesic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106" y="1404141"/>
            <a:ext cx="5153025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122" y="1064663"/>
            <a:ext cx="99807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Visualized </a:t>
            </a:r>
            <a:r>
              <a:rPr lang="en-US" sz="3200" b="1" dirty="0" smtClean="0">
                <a:solidFill>
                  <a:srgbClr val="FF0000"/>
                </a:solidFill>
              </a:rPr>
              <a:t>extrinsically</a:t>
            </a:r>
            <a:r>
              <a:rPr lang="en-US" sz="3200" dirty="0" smtClean="0"/>
              <a:t> as smooth surfaces of the ambient Euclidean space: Whitney embedding theorem</a:t>
            </a:r>
            <a:endParaRPr lang="en-US" sz="3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112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Riemannian manifolds: </a:t>
            </a:r>
            <a:r>
              <a:rPr lang="en-US" sz="4000" b="1" u="sng" dirty="0" smtClean="0">
                <a:solidFill>
                  <a:schemeClr val="accent1"/>
                </a:solidFill>
              </a:rPr>
              <a:t>Extrinsic</a:t>
            </a:r>
            <a:r>
              <a:rPr lang="en-US" sz="4000" b="1" dirty="0" smtClean="0">
                <a:solidFill>
                  <a:schemeClr val="accent1"/>
                </a:solidFill>
              </a:rPr>
              <a:t> vs </a:t>
            </a:r>
            <a:r>
              <a:rPr lang="en-US" sz="4000" b="1" u="sng" dirty="0" smtClean="0">
                <a:solidFill>
                  <a:schemeClr val="accent1"/>
                </a:solidFill>
              </a:rPr>
              <a:t>intrinsic </a:t>
            </a:r>
            <a:r>
              <a:rPr lang="en-US" sz="4000" b="1" dirty="0" smtClean="0">
                <a:solidFill>
                  <a:schemeClr val="accent1"/>
                </a:solidFill>
              </a:rPr>
              <a:t>views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18" y="2954448"/>
            <a:ext cx="321945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47990" y="5537633"/>
            <a:ext cx="2487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Intrinsic</a:t>
            </a:r>
            <a:r>
              <a:rPr lang="en-US" sz="2400" dirty="0" smtClean="0"/>
              <a:t> geometry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64357" y="2206596"/>
            <a:ext cx="1930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Isometric</a:t>
            </a:r>
          </a:p>
          <a:p>
            <a:pPr algn="ctr"/>
            <a:r>
              <a:rPr lang="en-US" sz="2800" dirty="0"/>
              <a:t>e</a:t>
            </a:r>
            <a:r>
              <a:rPr lang="en-US" sz="2800" dirty="0" smtClean="0"/>
              <a:t>mbedding</a:t>
            </a:r>
            <a:r>
              <a:rPr lang="en-US" sz="2800" dirty="0"/>
              <a:t>:</a:t>
            </a:r>
            <a:endParaRPr lang="en-US" sz="2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7383" y="6098106"/>
            <a:ext cx="116760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Intrinsic </a:t>
            </a:r>
            <a:r>
              <a:rPr lang="en-US" sz="3200" b="1" dirty="0" smtClean="0">
                <a:solidFill>
                  <a:schemeClr val="accent1"/>
                </a:solidFill>
              </a:rPr>
              <a:t>geometry versus </a:t>
            </a:r>
            <a:r>
              <a:rPr lang="en-US" sz="3200" b="1" dirty="0">
                <a:solidFill>
                  <a:schemeClr val="accent1"/>
                </a:solidFill>
              </a:rPr>
              <a:t>isometric Whitney </a:t>
            </a:r>
            <a:r>
              <a:rPr lang="en-US" sz="3200" b="1" dirty="0" smtClean="0">
                <a:solidFill>
                  <a:schemeClr val="accent1"/>
                </a:solidFill>
              </a:rPr>
              <a:t>embedding </a:t>
            </a:r>
            <a:r>
              <a:rPr lang="en-US" sz="3200" b="1" dirty="0">
                <a:solidFill>
                  <a:schemeClr val="accent1"/>
                </a:solidFill>
              </a:rPr>
              <a:t>(in dim 2D)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77049" y="5298661"/>
            <a:ext cx="331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Manifold learning/reconstruction</a:t>
            </a:r>
          </a:p>
          <a:p>
            <a:pPr algn="ctr"/>
            <a:r>
              <a:rPr lang="en-US" dirty="0"/>
              <a:t>f</a:t>
            </a:r>
            <a:r>
              <a:rPr lang="en-US" dirty="0" smtClean="0"/>
              <a:t>rom data points (Swiss roll)</a:t>
            </a:r>
            <a:endParaRPr lang="en-US" dirty="0"/>
          </a:p>
        </p:txBody>
      </p:sp>
      <p:pic>
        <p:nvPicPr>
          <p:cNvPr id="2050" name="Picture 2" descr="HasslerWhitney-April197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05" y="90912"/>
            <a:ext cx="1394875" cy="20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159637" y="2206596"/>
            <a:ext cx="18902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Hassler </a:t>
            </a:r>
            <a:r>
              <a:rPr lang="en-US" sz="2000" dirty="0" smtClean="0"/>
              <a:t>Whitney</a:t>
            </a:r>
          </a:p>
          <a:p>
            <a:pPr algn="ctr"/>
            <a:r>
              <a:rPr lang="en-US" sz="2000" dirty="0" smtClean="0"/>
              <a:t>(</a:t>
            </a:r>
            <a:r>
              <a:rPr lang="en-US" sz="2000" dirty="0"/>
              <a:t>1907-1989)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0416" y="2130944"/>
            <a:ext cx="2535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Extrinsic</a:t>
            </a:r>
            <a:r>
              <a:rPr lang="en-US" sz="2400" dirty="0" smtClean="0"/>
              <a:t> geometry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148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695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Mutual information of RVs (MI)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2560"/>
            <a:ext cx="10515600" cy="4351338"/>
          </a:xfrm>
        </p:spPr>
        <p:txBody>
          <a:bodyPr/>
          <a:lstStyle/>
          <a:p>
            <a:r>
              <a:rPr lang="en-US" dirty="0" smtClean="0"/>
              <a:t>Consider two </a:t>
            </a:r>
            <a:r>
              <a:rPr lang="en-US" b="1" u="sng" dirty="0" smtClean="0">
                <a:solidFill>
                  <a:srgbClr val="FF0000"/>
                </a:solidFill>
              </a:rPr>
              <a:t>random variables </a:t>
            </a:r>
            <a:r>
              <a:rPr lang="en-US" dirty="0" smtClean="0"/>
              <a:t>X and Y.</a:t>
            </a:r>
          </a:p>
          <a:p>
            <a:r>
              <a:rPr lang="en-US" dirty="0" smtClean="0"/>
              <a:t>There are independent if and only if</a:t>
            </a:r>
          </a:p>
          <a:p>
            <a:endParaRPr lang="en-US" dirty="0"/>
          </a:p>
          <a:p>
            <a:r>
              <a:rPr lang="en-US" dirty="0" smtClean="0"/>
              <a:t>Amount of mutual information quantified as the KL divergence between the </a:t>
            </a:r>
            <a:r>
              <a:rPr lang="en-US" dirty="0" smtClean="0">
                <a:solidFill>
                  <a:srgbClr val="FF0000"/>
                </a:solidFill>
              </a:rPr>
              <a:t>joint distribution </a:t>
            </a:r>
            <a:r>
              <a:rPr lang="en-US" dirty="0" smtClean="0"/>
              <a:t>and the </a:t>
            </a:r>
            <a:r>
              <a:rPr lang="en-US" dirty="0" smtClean="0">
                <a:solidFill>
                  <a:srgbClr val="FF0000"/>
                </a:solidFill>
              </a:rPr>
              <a:t>product of distributions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2" descr="p_{(X,Y)}(x, y)=p_{X}(x) p_{Y}(y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045" y="1992652"/>
            <a:ext cx="4979547" cy="59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(X ; Y)= {\mathrm{KL}}\left(P_{(X, Y)} \| P_{X} P_{Y}\right)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819" y="3580599"/>
            <a:ext cx="7620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mathrm{I}(X ; Y)=\int_{\mathcal{Y}} \int_{\mathcal{X}} p_{(X, Y)}(x, y) \log \left(\frac{p_{(X, Y)}(x, y)}{p_{X}(x) p_{Y}(y)}\right) d x d y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0" y="4542167"/>
            <a:ext cx="9565030" cy="95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5461" y="5849022"/>
            <a:ext cx="11661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MI is not a metric distance but a </a:t>
            </a:r>
            <a:r>
              <a:rPr lang="en-US" sz="2800" dirty="0" smtClean="0">
                <a:solidFill>
                  <a:srgbClr val="FF0000"/>
                </a:solidFill>
              </a:rPr>
              <a:t>symmetric distance between random variables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032" name="Picture 8" descr="Image result for &quot;mutual informatio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77" y="64547"/>
            <a:ext cx="4074771" cy="286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301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6503" y="125633"/>
            <a:ext cx="10914076" cy="990239"/>
          </a:xfrm>
        </p:spPr>
        <p:txBody>
          <a:bodyPr>
            <a:normAutofit/>
          </a:bodyPr>
          <a:lstStyle/>
          <a:p>
            <a:r>
              <a:rPr lang="en-US" dirty="0" smtClean="0"/>
              <a:t>Elements of differential geometry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00407" y="4011368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37" y="5052350"/>
            <a:ext cx="4792910" cy="1229559"/>
          </a:xfrm>
          <a:prstGeom prst="rect">
            <a:avLst/>
          </a:prstGeom>
        </p:spPr>
      </p:pic>
      <p:pic>
        <p:nvPicPr>
          <p:cNvPr id="1026" name="Picture 2" descr="https://upload.wikimedia.org/wikipedia/en/e/e8/Elie_Cart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98" y="1311396"/>
            <a:ext cx="1712807" cy="220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56786" y="3712622"/>
            <a:ext cx="13052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Elie </a:t>
            </a:r>
            <a:r>
              <a:rPr lang="en-US" sz="2000" dirty="0" err="1" smtClean="0"/>
              <a:t>Cartan</a:t>
            </a:r>
            <a:endParaRPr lang="en-US" sz="2000" dirty="0" smtClean="0"/>
          </a:p>
          <a:p>
            <a:pPr algn="ctr"/>
            <a:r>
              <a:rPr lang="en-US" sz="2000" dirty="0" smtClean="0"/>
              <a:t>1869-1951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5164521" y="1772334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9600" dirty="0">
                <a:solidFill>
                  <a:srgbClr val="373637"/>
                </a:solidFill>
                <a:latin typeface="Source Sans Pro"/>
              </a:rPr>
              <a:t>∇</a:t>
            </a:r>
            <a:endParaRPr lang="en-US" sz="9600" b="0" i="0" dirty="0">
              <a:solidFill>
                <a:srgbClr val="373637"/>
              </a:solidFill>
              <a:effectLst/>
              <a:latin typeface="Source Sans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47184" y="3518655"/>
            <a:ext cx="20969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Jean-Louis Koszul  </a:t>
            </a:r>
            <a:endParaRPr lang="en-US" sz="2000" dirty="0" smtClean="0"/>
          </a:p>
          <a:p>
            <a:pPr algn="ctr"/>
            <a:r>
              <a:rPr lang="en-US" sz="2000" dirty="0" smtClean="0"/>
              <a:t>(</a:t>
            </a:r>
            <a:r>
              <a:rPr lang="en-US" sz="2000" dirty="0"/>
              <a:t>1921-2018)</a:t>
            </a:r>
          </a:p>
        </p:txBody>
      </p:sp>
      <p:pic>
        <p:nvPicPr>
          <p:cNvPr id="7" name="Picture 2" descr="Image result for jean-louis koszu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25" y="1264019"/>
            <a:ext cx="1484572" cy="222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rles Ehresman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019" y="1213133"/>
            <a:ext cx="1741638" cy="21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858313" y="3534907"/>
            <a:ext cx="21882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Charles </a:t>
            </a:r>
            <a:r>
              <a:rPr lang="en-US" sz="2000" dirty="0" err="1" smtClean="0"/>
              <a:t>Ehresmann</a:t>
            </a:r>
            <a:endParaRPr lang="en-US" sz="2000" dirty="0" smtClean="0"/>
          </a:p>
          <a:p>
            <a:pPr algn="ctr"/>
            <a:r>
              <a:rPr lang="en-US" sz="2000" dirty="0" smtClean="0"/>
              <a:t> </a:t>
            </a:r>
            <a:r>
              <a:rPr lang="en-US" sz="2000" dirty="0"/>
              <a:t>(1905-1979) </a:t>
            </a:r>
          </a:p>
        </p:txBody>
      </p:sp>
    </p:spTree>
    <p:extLst>
      <p:ext uri="{BB962C8B-B14F-4D97-AF65-F5344CB8AC3E}">
        <p14:creationId xmlns:p14="http://schemas.microsoft.com/office/powerpoint/2010/main" val="39747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Outline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3623"/>
          </a:xfrm>
        </p:spPr>
        <p:txBody>
          <a:bodyPr/>
          <a:lstStyle/>
          <a:p>
            <a:r>
              <a:rPr lang="en-US" dirty="0" smtClean="0"/>
              <a:t>Vector space and dual </a:t>
            </a:r>
            <a:r>
              <a:rPr lang="en-US" dirty="0" err="1" smtClean="0"/>
              <a:t>covector</a:t>
            </a:r>
            <a:r>
              <a:rPr lang="en-US" dirty="0" smtClean="0"/>
              <a:t> space</a:t>
            </a:r>
          </a:p>
          <a:p>
            <a:endParaRPr lang="en-US" dirty="0" smtClean="0"/>
          </a:p>
          <a:p>
            <a:r>
              <a:rPr lang="en-US" dirty="0" smtClean="0"/>
              <a:t>Inner product space and metric tensor </a:t>
            </a:r>
          </a:p>
          <a:p>
            <a:pPr marL="914400" lvl="2" indent="0">
              <a:buNone/>
            </a:pPr>
            <a:r>
              <a:rPr lang="en-US" sz="2800" dirty="0" smtClean="0"/>
              <a:t>(contravariant and covariant coordinates)</a:t>
            </a:r>
          </a:p>
          <a:p>
            <a:pPr marL="914400" lvl="2" indent="0">
              <a:buNone/>
            </a:pPr>
            <a:endParaRPr lang="en-US" sz="2800" dirty="0" smtClean="0"/>
          </a:p>
          <a:p>
            <a:r>
              <a:rPr lang="en-US" dirty="0" smtClean="0"/>
              <a:t>Tensor fields</a:t>
            </a:r>
          </a:p>
          <a:p>
            <a:endParaRPr lang="en-US" dirty="0" smtClean="0"/>
          </a:p>
          <a:p>
            <a:r>
              <a:rPr lang="en-US" dirty="0" smtClean="0"/>
              <a:t>Affine connection</a:t>
            </a:r>
          </a:p>
          <a:p>
            <a:r>
              <a:rPr lang="en-US" dirty="0" smtClean="0"/>
              <a:t>Riemannian metric connection</a:t>
            </a:r>
            <a:endParaRPr lang="en-US" dirty="0"/>
          </a:p>
        </p:txBody>
      </p:sp>
      <p:pic>
        <p:nvPicPr>
          <p:cNvPr id="4" name="Picture 2" descr="Image result for tensor calculus book uw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415" y="908066"/>
            <a:ext cx="2004466" cy="30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3486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808" y="-8318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Finite dimensional real vector spaces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800" y="1044514"/>
            <a:ext cx="11469120" cy="581348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900" dirty="0"/>
              <a:t>A </a:t>
            </a:r>
            <a:r>
              <a:rPr lang="en-US" sz="5900" i="1" dirty="0"/>
              <a:t>real vector space</a:t>
            </a:r>
            <a:r>
              <a:rPr lang="en-US" sz="5900" dirty="0"/>
              <a:t> is a set X with a </a:t>
            </a:r>
            <a:r>
              <a:rPr lang="en-US" sz="5900" dirty="0">
                <a:solidFill>
                  <a:srgbClr val="FF0000"/>
                </a:solidFill>
              </a:rPr>
              <a:t>special element 0</a:t>
            </a:r>
            <a:r>
              <a:rPr lang="en-US" sz="5900" dirty="0"/>
              <a:t>, and </a:t>
            </a:r>
            <a:r>
              <a:rPr lang="en-US" sz="5900" dirty="0">
                <a:solidFill>
                  <a:srgbClr val="FF0000"/>
                </a:solidFill>
              </a:rPr>
              <a:t>three </a:t>
            </a:r>
            <a:r>
              <a:rPr lang="en-US" sz="5900" dirty="0" smtClean="0">
                <a:solidFill>
                  <a:srgbClr val="FF0000"/>
                </a:solidFill>
              </a:rPr>
              <a:t>operations </a:t>
            </a:r>
            <a:r>
              <a:rPr lang="en-US" sz="5900" dirty="0" smtClean="0"/>
              <a:t>: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5000" b="1" dirty="0">
                <a:solidFill>
                  <a:srgbClr val="FF0000"/>
                </a:solidFill>
              </a:rPr>
              <a:t>Addition</a:t>
            </a:r>
            <a:r>
              <a:rPr lang="en-US" sz="5000" dirty="0"/>
              <a:t>:  Given two elements x, y in X, one can form the </a:t>
            </a:r>
            <a:r>
              <a:rPr lang="en-US" sz="5000" dirty="0">
                <a:solidFill>
                  <a:srgbClr val="FF0000"/>
                </a:solidFill>
              </a:rPr>
              <a:t>sum</a:t>
            </a:r>
            <a:r>
              <a:rPr lang="en-US" sz="5000" dirty="0"/>
              <a:t> </a:t>
            </a:r>
            <a:r>
              <a:rPr lang="en-US" sz="5000" dirty="0" err="1"/>
              <a:t>x+y</a:t>
            </a:r>
            <a:r>
              <a:rPr lang="en-US" sz="5000" dirty="0"/>
              <a:t>, which is also an element of X.</a:t>
            </a:r>
          </a:p>
          <a:p>
            <a:r>
              <a:rPr lang="en-US" sz="5000" b="1" dirty="0">
                <a:solidFill>
                  <a:srgbClr val="FF0000"/>
                </a:solidFill>
              </a:rPr>
              <a:t>Inverse</a:t>
            </a:r>
            <a:r>
              <a:rPr lang="en-US" sz="5000" dirty="0"/>
              <a:t>: Given an element x in X, one can form the inverse -x, which is also an element of X.</a:t>
            </a:r>
          </a:p>
          <a:p>
            <a:r>
              <a:rPr lang="en-US" sz="5000" b="1" dirty="0">
                <a:solidFill>
                  <a:srgbClr val="FF0000"/>
                </a:solidFill>
              </a:rPr>
              <a:t>Scalar multiplication</a:t>
            </a:r>
            <a:r>
              <a:rPr lang="en-US" sz="5000" dirty="0"/>
              <a:t>:  Given an element x in X and a real number c, one can form the product cx, which is also an element of X.</a:t>
            </a:r>
          </a:p>
          <a:p>
            <a:pPr marL="0" indent="0">
              <a:buNone/>
            </a:pPr>
            <a:r>
              <a:rPr lang="en-US" sz="5000" u="sng" dirty="0"/>
              <a:t>O</a:t>
            </a:r>
            <a:r>
              <a:rPr lang="en-US" sz="5000" u="sng" dirty="0" smtClean="0"/>
              <a:t>perations </a:t>
            </a:r>
            <a:r>
              <a:rPr lang="en-US" sz="5000" u="sng" dirty="0"/>
              <a:t>must satisfy the following axioms</a:t>
            </a:r>
            <a:r>
              <a:rPr lang="en-US" sz="5000" dirty="0" smtClean="0"/>
              <a:t>:</a:t>
            </a:r>
          </a:p>
          <a:p>
            <a:r>
              <a:rPr lang="en-US" sz="5000" b="1" dirty="0" smtClean="0">
                <a:solidFill>
                  <a:srgbClr val="FF0000"/>
                </a:solidFill>
              </a:rPr>
              <a:t>Additive </a:t>
            </a:r>
            <a:r>
              <a:rPr lang="en-US" sz="5000" b="1" dirty="0">
                <a:solidFill>
                  <a:srgbClr val="FF0000"/>
                </a:solidFill>
              </a:rPr>
              <a:t>axioms</a:t>
            </a:r>
            <a:r>
              <a:rPr lang="en-US" sz="5000" dirty="0"/>
              <a:t>.  For every </a:t>
            </a:r>
            <a:r>
              <a:rPr lang="en-US" sz="5000" dirty="0" err="1"/>
              <a:t>x,y,z</a:t>
            </a:r>
            <a:r>
              <a:rPr lang="en-US" sz="5000" dirty="0"/>
              <a:t> in X, we have</a:t>
            </a:r>
          </a:p>
          <a:p>
            <a:pPr lvl="1"/>
            <a:r>
              <a:rPr lang="en-US" sz="5000" dirty="0" err="1"/>
              <a:t>x+y</a:t>
            </a:r>
            <a:r>
              <a:rPr lang="en-US" sz="5000" dirty="0"/>
              <a:t> = </a:t>
            </a:r>
            <a:r>
              <a:rPr lang="en-US" sz="5000" dirty="0" err="1"/>
              <a:t>y+x</a:t>
            </a:r>
            <a:r>
              <a:rPr lang="en-US" sz="5000" dirty="0"/>
              <a:t>.</a:t>
            </a:r>
          </a:p>
          <a:p>
            <a:pPr lvl="1"/>
            <a:r>
              <a:rPr lang="en-US" sz="5000" dirty="0"/>
              <a:t>(</a:t>
            </a:r>
            <a:r>
              <a:rPr lang="en-US" sz="5000" dirty="0" err="1"/>
              <a:t>x+y</a:t>
            </a:r>
            <a:r>
              <a:rPr lang="en-US" sz="5000" dirty="0"/>
              <a:t>)+z = x+(</a:t>
            </a:r>
            <a:r>
              <a:rPr lang="en-US" sz="5000" dirty="0" err="1"/>
              <a:t>y+z</a:t>
            </a:r>
            <a:r>
              <a:rPr lang="en-US" sz="5000" dirty="0"/>
              <a:t>).</a:t>
            </a:r>
          </a:p>
          <a:p>
            <a:pPr lvl="1"/>
            <a:r>
              <a:rPr lang="en-US" sz="5000" dirty="0"/>
              <a:t>0+x = x+0 = x.</a:t>
            </a:r>
          </a:p>
          <a:p>
            <a:pPr lvl="1"/>
            <a:r>
              <a:rPr lang="en-US" sz="5000" dirty="0"/>
              <a:t>(-x) + x = x + (-x) = 0.</a:t>
            </a:r>
          </a:p>
          <a:p>
            <a:r>
              <a:rPr lang="en-US" sz="5000" b="1" dirty="0">
                <a:solidFill>
                  <a:srgbClr val="FF0000"/>
                </a:solidFill>
              </a:rPr>
              <a:t>Multiplicative axioms</a:t>
            </a:r>
            <a:r>
              <a:rPr lang="en-US" sz="5000" dirty="0"/>
              <a:t>.  For every x in X and real numbers </a:t>
            </a:r>
            <a:r>
              <a:rPr lang="en-US" sz="5000" dirty="0" err="1"/>
              <a:t>c,d</a:t>
            </a:r>
            <a:r>
              <a:rPr lang="en-US" sz="5000" dirty="0"/>
              <a:t>, we have</a:t>
            </a:r>
          </a:p>
          <a:p>
            <a:pPr lvl="1"/>
            <a:r>
              <a:rPr lang="en-US" sz="5000" dirty="0"/>
              <a:t>0x = 0</a:t>
            </a:r>
          </a:p>
          <a:p>
            <a:pPr lvl="1"/>
            <a:r>
              <a:rPr lang="en-US" sz="5000" dirty="0"/>
              <a:t>1x = x</a:t>
            </a:r>
          </a:p>
          <a:p>
            <a:pPr lvl="1"/>
            <a:r>
              <a:rPr lang="en-US" sz="5000" dirty="0"/>
              <a:t>(cd)x = c(dx)</a:t>
            </a:r>
          </a:p>
          <a:p>
            <a:r>
              <a:rPr lang="en-US" sz="5000" b="1" dirty="0">
                <a:solidFill>
                  <a:srgbClr val="FF0000"/>
                </a:solidFill>
              </a:rPr>
              <a:t>Distributive axioms</a:t>
            </a:r>
            <a:r>
              <a:rPr lang="en-US" sz="5000" dirty="0"/>
              <a:t>.  For every </a:t>
            </a:r>
            <a:r>
              <a:rPr lang="en-US" sz="5000" dirty="0" err="1"/>
              <a:t>x,y</a:t>
            </a:r>
            <a:r>
              <a:rPr lang="en-US" sz="5000" dirty="0"/>
              <a:t> in X and real numbers </a:t>
            </a:r>
            <a:r>
              <a:rPr lang="en-US" sz="5000" dirty="0" err="1"/>
              <a:t>c,d</a:t>
            </a:r>
            <a:r>
              <a:rPr lang="en-US" sz="5000" dirty="0"/>
              <a:t>, we have</a:t>
            </a:r>
          </a:p>
          <a:p>
            <a:pPr lvl="1"/>
            <a:r>
              <a:rPr lang="en-US" sz="5000" dirty="0"/>
              <a:t>c(</a:t>
            </a:r>
            <a:r>
              <a:rPr lang="en-US" sz="5000" dirty="0" err="1"/>
              <a:t>x+y</a:t>
            </a:r>
            <a:r>
              <a:rPr lang="en-US" sz="5000" dirty="0"/>
              <a:t>) = cx + cy.</a:t>
            </a:r>
          </a:p>
          <a:p>
            <a:pPr lvl="1"/>
            <a:r>
              <a:rPr lang="en-US" sz="5000" dirty="0"/>
              <a:t>(</a:t>
            </a:r>
            <a:r>
              <a:rPr lang="en-US" sz="5000" dirty="0" err="1"/>
              <a:t>c+d</a:t>
            </a:r>
            <a:r>
              <a:rPr lang="en-US" sz="5000" dirty="0"/>
              <a:t>)x = cx +dx.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315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xplosion 2 6"/>
          <p:cNvSpPr/>
          <p:nvPr/>
        </p:nvSpPr>
        <p:spPr>
          <a:xfrm>
            <a:off x="9291997" y="5150307"/>
            <a:ext cx="3374136" cy="1707693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Einstein summation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convention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136" y="-123865"/>
            <a:ext cx="11579352" cy="1325563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Bases and dimension of a vector space V 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816" y="923904"/>
            <a:ext cx="11451671" cy="5713163"/>
          </a:xfrm>
        </p:spPr>
        <p:txBody>
          <a:bodyPr>
            <a:normAutofit/>
          </a:bodyPr>
          <a:lstStyle/>
          <a:p>
            <a:r>
              <a:rPr lang="en-US" dirty="0"/>
              <a:t>A set of </a:t>
            </a:r>
            <a:r>
              <a:rPr lang="en-US" dirty="0" smtClean="0"/>
              <a:t> D vectors                                                is </a:t>
            </a:r>
            <a:r>
              <a:rPr lang="en-US" b="1" dirty="0">
                <a:solidFill>
                  <a:srgbClr val="FF0000"/>
                </a:solidFill>
              </a:rPr>
              <a:t>linearly independent </a:t>
            </a:r>
            <a:r>
              <a:rPr lang="en-US" dirty="0" err="1" smtClean="0"/>
              <a:t>iff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basis </a:t>
            </a:r>
            <a:r>
              <a:rPr lang="en-US" dirty="0" smtClean="0"/>
              <a:t>is a set of </a:t>
            </a:r>
            <a:r>
              <a:rPr lang="en-US" i="1" dirty="0" smtClean="0"/>
              <a:t>maximal linearly independent vectors </a:t>
            </a:r>
            <a:r>
              <a:rPr lang="en-US" dirty="0" smtClean="0"/>
              <a:t>(</a:t>
            </a:r>
            <a:r>
              <a:rPr lang="en-US" dirty="0" err="1" smtClean="0"/>
              <a:t>wrt</a:t>
            </a:r>
            <a:r>
              <a:rPr lang="en-US" dirty="0" smtClean="0"/>
              <a:t>. set inclusion)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dimension</a:t>
            </a:r>
            <a:r>
              <a:rPr lang="en-US" dirty="0" smtClean="0"/>
              <a:t> of the vector space is the cardinality of any basis (finite dimensional case)</a:t>
            </a:r>
          </a:p>
          <a:p>
            <a:r>
              <a:rPr lang="en-US" dirty="0" smtClean="0"/>
              <a:t>Vector v written in a basis B using </a:t>
            </a:r>
            <a:r>
              <a:rPr lang="en-US" b="1" dirty="0" smtClean="0">
                <a:solidFill>
                  <a:srgbClr val="FF0000"/>
                </a:solidFill>
              </a:rPr>
              <a:t>coefficients/components: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2050" name="Picture 2" descr="\sum_{i=1}^D \lambda_i b_i=0 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29" y="1912038"/>
            <a:ext cx="3052572" cy="70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lambda_i=0, \forall i\in [D]&#10;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71" y="1923521"/>
            <a:ext cx="3857916" cy="69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-Right Arrow 3"/>
          <p:cNvSpPr/>
          <p:nvPr/>
        </p:nvSpPr>
        <p:spPr>
          <a:xfrm>
            <a:off x="5247633" y="1893034"/>
            <a:ext cx="1258349" cy="7466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B=\{b_1,\ldots, b_D\}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22" y="925381"/>
            <a:ext cx="3522357" cy="58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_{[B]}=(v^1,\ldots, v^d)&#10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6" y="5906974"/>
            <a:ext cx="3999103" cy="74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=\sum_{i=1}^d v^ie_i= v^ie_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41" y="5867181"/>
            <a:ext cx="4492879" cy="73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=\{e_1,\ldots, e_d\}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37" y="5030671"/>
            <a:ext cx="2283481" cy="38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644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01" y="191806"/>
            <a:ext cx="12003499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Dual vector space V*: Vector space of </a:t>
            </a:r>
            <a:r>
              <a:rPr lang="en-US" sz="4800" b="1" dirty="0" err="1" smtClean="0">
                <a:solidFill>
                  <a:schemeClr val="accent1"/>
                </a:solidFill>
              </a:rPr>
              <a:t>covectors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Linear form</a:t>
            </a:r>
            <a:r>
              <a:rPr lang="en-US" dirty="0" smtClean="0"/>
              <a:t>: Linear mapping</a:t>
            </a:r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Dual vector space V* </a:t>
            </a:r>
            <a:r>
              <a:rPr lang="en-US" dirty="0" smtClean="0"/>
              <a:t>= vector </a:t>
            </a:r>
            <a:r>
              <a:rPr lang="en-US" dirty="0"/>
              <a:t>space of real-valued linear </a:t>
            </a:r>
            <a:r>
              <a:rPr lang="en-US" dirty="0" smtClean="0"/>
              <a:t>mappings</a:t>
            </a:r>
          </a:p>
          <a:p>
            <a:r>
              <a:rPr lang="en-US" dirty="0" smtClean="0"/>
              <a:t>Same dimension:</a:t>
            </a:r>
          </a:p>
          <a:p>
            <a:r>
              <a:rPr lang="en-US" dirty="0" err="1" smtClean="0"/>
              <a:t>Isomophism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Dual </a:t>
            </a:r>
            <a:r>
              <a:rPr lang="en-US" b="1" dirty="0" err="1" smtClean="0">
                <a:solidFill>
                  <a:srgbClr val="FF0000"/>
                </a:solidFill>
              </a:rPr>
              <a:t>covector</a:t>
            </a:r>
            <a:r>
              <a:rPr lang="en-US" b="1" dirty="0" smtClean="0">
                <a:solidFill>
                  <a:srgbClr val="FF0000"/>
                </a:solidFill>
              </a:rPr>
              <a:t> basis</a:t>
            </a:r>
            <a:r>
              <a:rPr lang="en-US" dirty="0" smtClean="0"/>
              <a:t>: We have</a:t>
            </a:r>
          </a:p>
          <a:p>
            <a:r>
              <a:rPr lang="en-US" dirty="0" smtClean="0"/>
              <a:t>Choose </a:t>
            </a:r>
            <a:r>
              <a:rPr lang="en-US" dirty="0" err="1" smtClean="0"/>
              <a:t>covector</a:t>
            </a:r>
            <a:r>
              <a:rPr lang="en-US" dirty="0" smtClean="0"/>
              <a:t> basis which reads vector components:</a:t>
            </a:r>
            <a:endParaRPr lang="en-US" dirty="0"/>
          </a:p>
        </p:txBody>
      </p:sp>
      <p:pic>
        <p:nvPicPr>
          <p:cNvPr id="3074" name="Picture 2" descr="\omega: V\rightarrow \mathbb{R}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2" y="1752597"/>
            <a:ext cx="2163340" cy="4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underline{\omega}: V\rightarrow \mathbb{R}&#10;&#10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45" y="1681710"/>
            <a:ext cx="2406621" cy="7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\mathrm{dim}(V)=\mathrm{dim}(V^*)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64" y="2804480"/>
            <a:ext cx="3925950" cy="57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\simeq V^*&#10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407" y="3378650"/>
            <a:ext cx="1923415" cy="5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\omega(v)=v^i\omega(e_i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73" y="4252275"/>
            <a:ext cx="3359022" cy="68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\underline{e}^i(v)=v^ 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913" y="4736096"/>
            <a:ext cx="2252598" cy="76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\omega(v)=\omega_i \underline{e}^i(v),\ \omega_i=\underline{\omega}(e_i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43" y="5504038"/>
            <a:ext cx="6223541" cy="81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\underline{e}^i(e_j)=\delta_j^i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45" y="5526931"/>
            <a:ext cx="2646563" cy="82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7561732" y="5526931"/>
            <a:ext cx="1403368" cy="838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036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192" y="2827972"/>
            <a:ext cx="10515600" cy="4351338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b="1" dirty="0" smtClean="0">
                <a:solidFill>
                  <a:srgbClr val="FF0000"/>
                </a:solidFill>
              </a:rPr>
              <a:t>notational definition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Vector components: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Covector</a:t>
            </a:r>
            <a:r>
              <a:rPr lang="en-US" dirty="0" smtClean="0"/>
              <a:t> components 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7932" y="17784"/>
            <a:ext cx="113538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Pairing product of a </a:t>
            </a:r>
            <a:r>
              <a:rPr lang="en-US" sz="4800" b="1" dirty="0" err="1" smtClean="0">
                <a:solidFill>
                  <a:schemeClr val="accent1"/>
                </a:solidFill>
              </a:rPr>
              <a:t>covector</a:t>
            </a:r>
            <a:r>
              <a:rPr lang="en-US" sz="4800" b="1" dirty="0" smtClean="0">
                <a:solidFill>
                  <a:schemeClr val="accent1"/>
                </a:solidFill>
              </a:rPr>
              <a:t> with a vector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(\omega,v\rangle := \omega(v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55" y="2652143"/>
            <a:ext cx="4072255" cy="8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^ i=(e^ i,v\rang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28" y="3667845"/>
            <a:ext cx="4035549" cy="10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\omega_i=(\omega,e_i\rang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615" y="4763995"/>
            <a:ext cx="3541903" cy="86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=\{e_1,\ldots, e_d\}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32" y="1050899"/>
            <a:ext cx="4172774" cy="7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^*=\{e^1,\ldots, e^ d\}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32" y="1852184"/>
            <a:ext cx="3907663" cy="6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7320" y="1173309"/>
            <a:ext cx="3264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Basis  in vector space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417320" y="1841241"/>
            <a:ext cx="3601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Basis  in </a:t>
            </a:r>
            <a:r>
              <a:rPr lang="en-US" sz="2800" dirty="0" err="1" smtClean="0"/>
              <a:t>covector</a:t>
            </a:r>
            <a:r>
              <a:rPr lang="en-US" sz="2800" dirty="0" smtClean="0"/>
              <a:t> space</a:t>
            </a:r>
            <a:endParaRPr lang="en-US" sz="2800" dirty="0"/>
          </a:p>
        </p:txBody>
      </p:sp>
      <p:pic>
        <p:nvPicPr>
          <p:cNvPr id="4108" name="Picture 12" descr="e^i(e_j)=(e^i,e_j\rangle=\delta_j^ 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95" y="5651291"/>
            <a:ext cx="6224015" cy="101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xplosion 2 11"/>
          <p:cNvSpPr/>
          <p:nvPr/>
        </p:nvSpPr>
        <p:spPr>
          <a:xfrm>
            <a:off x="-46604" y="2917935"/>
            <a:ext cx="2761061" cy="1158401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Pairing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product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033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92" y="163957"/>
            <a:ext cx="11762232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chemeClr val="accent1"/>
                </a:solidFill>
              </a:rPr>
              <a:t>Inner product space:   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notion of lengths/angles/orthogonality of vectors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" y="1352360"/>
            <a:ext cx="6076950" cy="3597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724" y="5114811"/>
            <a:ext cx="286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Orthogonality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v_1\perp p_2 \Leftrightarrow \langle v_1,v_2\rangle 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5596550"/>
            <a:ext cx="76200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calar produ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635" y="1613596"/>
            <a:ext cx="3058987" cy="3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5152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432" y="-82931"/>
            <a:ext cx="1114044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Norm and distance induced by an inner product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94" y="886968"/>
            <a:ext cx="10176917" cy="2716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194" y="3767328"/>
            <a:ext cx="592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Length</a:t>
            </a:r>
            <a:r>
              <a:rPr lang="en-US" sz="3600" dirty="0" smtClean="0"/>
              <a:t> of a vector v is its </a:t>
            </a:r>
            <a:r>
              <a:rPr lang="en-US" sz="3600" b="1" dirty="0" smtClean="0">
                <a:solidFill>
                  <a:srgbClr val="FF0000"/>
                </a:solidFill>
              </a:rPr>
              <a:t>norm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194" y="4573206"/>
            <a:ext cx="7103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Distance</a:t>
            </a:r>
            <a:r>
              <a:rPr lang="en-US" sz="3600" dirty="0" smtClean="0"/>
              <a:t> (metric) induced by a norm:</a:t>
            </a:r>
            <a:endParaRPr lang="en-US" sz="3600" dirty="0"/>
          </a:p>
        </p:txBody>
      </p:sp>
      <p:pic>
        <p:nvPicPr>
          <p:cNvPr id="6146" name="Picture 2" descr="D(v_1,v_2)=\|v_1-v_2\|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78" y="5401150"/>
            <a:ext cx="76200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9654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128" y="127381"/>
            <a:ext cx="11817096" cy="1325563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accent1"/>
                </a:solidFill>
              </a:rPr>
              <a:t>Reciprocal basis is a basis of vectors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616" y="1452944"/>
            <a:ext cx="10515600" cy="4966144"/>
          </a:xfrm>
        </p:spPr>
        <p:txBody>
          <a:bodyPr/>
          <a:lstStyle/>
          <a:p>
            <a:r>
              <a:rPr lang="en-US" dirty="0" smtClean="0"/>
              <a:t>Given an inner product &lt;.,.&gt;, we can define a </a:t>
            </a:r>
            <a:r>
              <a:rPr lang="en-US" b="1" dirty="0" smtClean="0">
                <a:solidFill>
                  <a:srgbClr val="FF0000"/>
                </a:solidFill>
              </a:rPr>
              <a:t>reciprocal basis </a:t>
            </a:r>
            <a:r>
              <a:rPr lang="en-US" dirty="0" smtClean="0"/>
              <a:t>of V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coefficients of a vector v in the </a:t>
            </a:r>
            <a:r>
              <a:rPr lang="en-US" b="1" dirty="0" smtClean="0">
                <a:solidFill>
                  <a:srgbClr val="FF0000"/>
                </a:solidFill>
              </a:rPr>
              <a:t>primal basis </a:t>
            </a:r>
            <a:r>
              <a:rPr lang="en-US" dirty="0" smtClean="0"/>
              <a:t>are called the </a:t>
            </a:r>
            <a:r>
              <a:rPr lang="en-US" b="1" u="sng" dirty="0" smtClean="0">
                <a:solidFill>
                  <a:srgbClr val="FF0000"/>
                </a:solidFill>
              </a:rPr>
              <a:t>contravariant coefficients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The coefficients of a vector v in the </a:t>
            </a:r>
            <a:r>
              <a:rPr lang="en-US" b="1" dirty="0" smtClean="0">
                <a:solidFill>
                  <a:srgbClr val="FF0000"/>
                </a:solidFill>
              </a:rPr>
              <a:t>reciprocal basis </a:t>
            </a:r>
            <a:r>
              <a:rPr lang="en-US" dirty="0" smtClean="0"/>
              <a:t>are called the </a:t>
            </a:r>
            <a:r>
              <a:rPr lang="en-US" b="1" u="sng" dirty="0" smtClean="0">
                <a:solidFill>
                  <a:srgbClr val="FF0000"/>
                </a:solidFill>
              </a:rPr>
              <a:t>covariant coefficients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7170" name="Picture 2" descr="e^j\in V\ \mbox{such that }\ \langle e_i, e^ j\rangle=\delta_i^ j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0" y="2026348"/>
            <a:ext cx="76200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=v^ie_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40" y="3936016"/>
            <a:ext cx="2472055" cy="81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v=v_ie^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928" y="5509351"/>
            <a:ext cx="2746374" cy="90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80195" y="2801218"/>
            <a:ext cx="7842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primal and reciprocal basis are 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mutually orthogonal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2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92" y="-37609"/>
            <a:ext cx="11844528" cy="1325563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Conformal</a:t>
            </a:r>
            <a:r>
              <a:rPr lang="en-US" b="1" dirty="0" smtClean="0">
                <a:solidFill>
                  <a:schemeClr val="accent1"/>
                </a:solidFill>
              </a:rPr>
              <a:t> versus </a:t>
            </a:r>
            <a:r>
              <a:rPr lang="en-US" b="1" u="sng" dirty="0" smtClean="0">
                <a:solidFill>
                  <a:schemeClr val="accent1"/>
                </a:solidFill>
              </a:rPr>
              <a:t>non-conformal</a:t>
            </a:r>
            <a:r>
              <a:rPr lang="en-US" b="1" dirty="0" smtClean="0">
                <a:solidFill>
                  <a:schemeClr val="accent1"/>
                </a:solidFill>
              </a:rPr>
              <a:t> metric tensor field: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3200" b="1" dirty="0" smtClean="0">
                <a:solidFill>
                  <a:schemeClr val="accent1"/>
                </a:solidFill>
              </a:rPr>
              <a:t>Hyperbolic geometry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97" y="1134510"/>
            <a:ext cx="3335079" cy="3453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37" y="1134509"/>
            <a:ext cx="3398042" cy="3372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726" y="1134508"/>
            <a:ext cx="3299486" cy="3261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415" y="4551272"/>
            <a:ext cx="293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Upper Poincare plane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(conformal)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6397" y="4569517"/>
            <a:ext cx="1868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Poincare disk</a:t>
            </a:r>
            <a:endParaRPr lang="en-US" sz="2400" b="1" dirty="0">
              <a:solidFill>
                <a:schemeClr val="accent2"/>
              </a:solidFill>
            </a:endParaRP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(conformal)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33340" y="4506661"/>
            <a:ext cx="2267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Klein disk</a:t>
            </a:r>
            <a:endParaRPr lang="en-US" sz="2400" b="1" dirty="0">
              <a:solidFill>
                <a:schemeClr val="accent2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(non-conformal</a:t>
            </a:r>
            <a:r>
              <a:rPr lang="en-US" sz="2400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492" y="5811096"/>
            <a:ext cx="11695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Conformal: metric tensor a scalar-value function of the Euclidean metric tensor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conformal geometry, we can measure angles without distortions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6146" name="Picture 2" descr="\hat{g}_p=e^{f(p)}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622" y="5216582"/>
            <a:ext cx="2264103" cy="70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xplosion 1 2"/>
          <p:cNvSpPr/>
          <p:nvPr/>
        </p:nvSpPr>
        <p:spPr>
          <a:xfrm>
            <a:off x="528320" y="1259814"/>
            <a:ext cx="2204720" cy="150555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Conformal</a:t>
            </a:r>
          </a:p>
        </p:txBody>
      </p:sp>
      <p:sp>
        <p:nvSpPr>
          <p:cNvPr id="12" name="Explosion 1 11"/>
          <p:cNvSpPr/>
          <p:nvPr/>
        </p:nvSpPr>
        <p:spPr>
          <a:xfrm>
            <a:off x="3863399" y="1049235"/>
            <a:ext cx="2204720" cy="150555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Conformal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7817926" y="970101"/>
            <a:ext cx="2986922" cy="150555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Not conformal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814934" y="2412720"/>
            <a:ext cx="1335024" cy="4078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587094" y="3058914"/>
            <a:ext cx="450986" cy="8988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535356" y="2820585"/>
            <a:ext cx="450986" cy="8988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986342" y="2809680"/>
            <a:ext cx="853457" cy="8806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9297" y="5385869"/>
            <a:ext cx="5345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Metric tensor scaled by positive function: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483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researchgate.net/profile/Mireille_Moinet/publication/286130183/figure/fig5/AS:668372832354313@1536363909618/D-representation-of-the-covariant-and-contravariant-components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9" y="1290376"/>
            <a:ext cx="4024147" cy="385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0909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Geometric reading the covariant/contravariant coefficients/components of a vector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8161" y="5176626"/>
            <a:ext cx="8007064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 a Cartesian orthonormal coordinate system, </a:t>
            </a:r>
          </a:p>
          <a:p>
            <a:r>
              <a:rPr lang="en-US" sz="3200" dirty="0"/>
              <a:t>t</a:t>
            </a:r>
            <a:r>
              <a:rPr lang="en-US" sz="3200" dirty="0" smtClean="0"/>
              <a:t>he contravariant components match </a:t>
            </a:r>
          </a:p>
          <a:p>
            <a:r>
              <a:rPr lang="en-US" sz="3200" dirty="0" smtClean="0"/>
              <a:t>the covariant components</a:t>
            </a:r>
            <a:endParaRPr lang="en-US" sz="3200" dirty="0"/>
          </a:p>
        </p:txBody>
      </p:sp>
      <p:pic>
        <p:nvPicPr>
          <p:cNvPr id="8196" name="Picture 4" descr="v^i=\langle v,e_i\r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92" y="1469509"/>
            <a:ext cx="3213002" cy="8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v_i=\langle v,e^i\rangle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761" y="2555918"/>
            <a:ext cx="3621464" cy="9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15900" y="1469509"/>
            <a:ext cx="32405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contravariant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007766" y="2561684"/>
            <a:ext cx="23103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covariant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8162" y="5144755"/>
            <a:ext cx="1798855" cy="16015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68790" y="3774056"/>
            <a:ext cx="6486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Abide rules of change of basis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929676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856" y="439297"/>
            <a:ext cx="1195013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Primal </a:t>
            </a:r>
            <a:r>
              <a:rPr lang="en-US" b="1" dirty="0">
                <a:solidFill>
                  <a:schemeClr val="accent1"/>
                </a:solidFill>
              </a:rPr>
              <a:t>and reciprocal basis are </a:t>
            </a:r>
            <a:r>
              <a:rPr lang="en-US" b="1" dirty="0" smtClean="0">
                <a:solidFill>
                  <a:schemeClr val="accent1"/>
                </a:solidFill>
              </a:rPr>
              <a:t> mutually orthogonal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" y="1035748"/>
            <a:ext cx="7559675" cy="4825556"/>
          </a:xfrm>
          <a:prstGeom prst="rect">
            <a:avLst/>
          </a:prstGeom>
        </p:spPr>
      </p:pic>
      <p:pic>
        <p:nvPicPr>
          <p:cNvPr id="6" name="Picture 2" descr="e^j\in V\ \mbox{such that }\ \langle e_i, e^ j\rangle=\delta_i^ j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601652"/>
            <a:ext cx="76200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078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209677"/>
            <a:ext cx="11369040" cy="1325563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Scalar product and dual metric tensors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172" y="5054793"/>
            <a:ext cx="6817716" cy="157460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r>
              <a:rPr lang="en-US" dirty="0" smtClean="0"/>
              <a:t>Scalars are tensors of order 0</a:t>
            </a:r>
          </a:p>
          <a:p>
            <a:r>
              <a:rPr lang="en-US" dirty="0" smtClean="0"/>
              <a:t>Vectors are contravariant tensors of order 1</a:t>
            </a:r>
          </a:p>
          <a:p>
            <a:r>
              <a:rPr lang="en-US" dirty="0" err="1" smtClean="0"/>
              <a:t>Covectors</a:t>
            </a:r>
            <a:r>
              <a:rPr lang="en-US" dirty="0" smtClean="0"/>
              <a:t> are covariant tensors of order 1</a:t>
            </a:r>
          </a:p>
        </p:txBody>
      </p:sp>
      <p:pic>
        <p:nvPicPr>
          <p:cNvPr id="9220" name="Picture 4" descr="\langle u,v\rangle = u^iv_i = u_iv^ 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16" y="1327505"/>
            <a:ext cx="6193663" cy="9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\def\inner#1#2{{\langle #1,#2 \rangle}}\begin{eqnarray*}&#10;g_{ij}&amp; =&amp;\inner{e_i}{e_j},\\&#10;{g^*}^{ij}&amp;=&amp;g^{ij}=\inner{{e}^i}{{e}^j}.&#10;\end{eqnarray*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47" y="2860803"/>
            <a:ext cx="5925590" cy="185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G \times G^* = 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448" y="5367528"/>
            <a:ext cx="3372123" cy="60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G=[g_{ij}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28" y="2742522"/>
            <a:ext cx="3285744" cy="104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G^*=[g^{ij}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28" y="3908134"/>
            <a:ext cx="3570543" cy="10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6861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75" y="90805"/>
            <a:ext cx="1167393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Converting covariant </a:t>
            </a:r>
            <a:r>
              <a:rPr lang="en-US" b="1" dirty="0">
                <a:solidFill>
                  <a:schemeClr val="accent1"/>
                </a:solidFill>
              </a:rPr>
              <a:t>↔</a:t>
            </a:r>
            <a:r>
              <a:rPr lang="en-US" b="1" dirty="0" smtClean="0">
                <a:solidFill>
                  <a:schemeClr val="accent1"/>
                </a:solidFill>
              </a:rPr>
              <a:t> contravariant components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8" descr="\begin{eqnarray*}&#10;{{e}^i} &amp;=&amp; {g^*}^{ij}e_j\\&#10;e_i &amp;=&amp; g_{ij}{e}^j&#10;\end{eqnarray*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27" y="3663884"/>
            <a:ext cx="3987004" cy="235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xplosion 2 6"/>
          <p:cNvSpPr/>
          <p:nvPr/>
        </p:nvSpPr>
        <p:spPr>
          <a:xfrm>
            <a:off x="5321808" y="1077086"/>
            <a:ext cx="5577840" cy="2167128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Raising and lowering indices</a:t>
            </a:r>
          </a:p>
        </p:txBody>
      </p:sp>
      <p:pic>
        <p:nvPicPr>
          <p:cNvPr id="11266" name="Picture 2" descr="v_i=g_{ij} v^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667" y="3338805"/>
            <a:ext cx="4392121" cy="135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v^i=g^{ij}v_i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82" y="4946903"/>
            <a:ext cx="4189453" cy="12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021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03" y="41300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Geometric tensors and tensor algebra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 smtClean="0"/>
              <a:t>Informally, tensor = multi-array of coefficients…</a:t>
            </a:r>
          </a:p>
          <a:p>
            <a:r>
              <a:rPr lang="en-US" dirty="0" smtClean="0"/>
              <a:t>Got attention in the media in deep learning with </a:t>
            </a:r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b="1" dirty="0" smtClean="0"/>
              <a:t>But tensors are </a:t>
            </a:r>
            <a:r>
              <a:rPr lang="en-US" b="1" dirty="0" smtClean="0">
                <a:solidFill>
                  <a:srgbClr val="FF0000"/>
                </a:solidFill>
              </a:rPr>
              <a:t>geometric objects </a:t>
            </a:r>
            <a:r>
              <a:rPr lang="en-US" b="1" dirty="0" smtClean="0"/>
              <a:t>interpreted as </a:t>
            </a:r>
            <a:r>
              <a:rPr lang="en-US" b="1" dirty="0" smtClean="0">
                <a:solidFill>
                  <a:srgbClr val="FF0000"/>
                </a:solidFill>
              </a:rPr>
              <a:t>multilinear maps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2290" name="Picture 2" descr="https://lh4.googleusercontent.com/n4VrhEvgueq7anlOyyt-vVaqESCSQPYBx2NYliOHoUMm09o1OiWqR51IazqNNwHzGJ38K4XzWr24npILsIIOZNeFA9k11VhghJDkFO0OoYvUGdg4jQv3xd7OqBgm4-28FeZSDzdE2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059" y="6092105"/>
            <a:ext cx="4559808" cy="74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444" y="6264024"/>
            <a:ext cx="614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Later, we shall see that g is a 2-covariant tensor:</a:t>
            </a:r>
            <a:endParaRPr lang="en-US" sz="2400" dirty="0"/>
          </a:p>
        </p:txBody>
      </p:sp>
      <p:pic>
        <p:nvPicPr>
          <p:cNvPr id="12292" name="Picture 4" descr="T: \underbrace{V^*\ldots V^*}_{r}\times \underbrace{V\times\ldots V}_{s} \rightarrow \mathbb{R}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502664"/>
            <a:ext cx="76200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1168" y="3622272"/>
            <a:ext cx="3149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tensor of type (</a:t>
            </a:r>
            <a:r>
              <a:rPr lang="en-US" sz="2800" dirty="0" err="1" smtClean="0"/>
              <a:t>r,s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12294" name="Picture 6" descr="T_{i_1\ldots i_s}^{j_1\ldots j_r}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688" y="4849518"/>
            <a:ext cx="2170430" cy="118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6444" y="5180707"/>
            <a:ext cx="384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Components/coefficients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085883" y="5216812"/>
            <a:ext cx="344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</a:t>
            </a:r>
            <a:r>
              <a:rPr lang="en-US" sz="2800" dirty="0" smtClean="0"/>
              <a:t>ith respect to a basis</a:t>
            </a:r>
            <a:endParaRPr lang="en-US" sz="2800" dirty="0"/>
          </a:p>
        </p:txBody>
      </p:sp>
      <p:pic>
        <p:nvPicPr>
          <p:cNvPr id="12296" name="Picture 8" descr="https://media.springernature.com/w306/springer-static/cover-hires/book/978-3-540-88378-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403" y="456100"/>
            <a:ext cx="1150112" cy="182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05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16" y="-214726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Riemannian metric tensor 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992" y="736192"/>
            <a:ext cx="10515600" cy="4351338"/>
          </a:xfrm>
        </p:spPr>
        <p:txBody>
          <a:bodyPr/>
          <a:lstStyle/>
          <a:p>
            <a:r>
              <a:rPr lang="en-US" dirty="0" smtClean="0"/>
              <a:t>On a manifold, a smooth </a:t>
            </a:r>
            <a:r>
              <a:rPr lang="en-US" b="1" dirty="0" smtClean="0">
                <a:solidFill>
                  <a:srgbClr val="FF0000"/>
                </a:solidFill>
              </a:rPr>
              <a:t>2-covariant tensor field</a:t>
            </a:r>
          </a:p>
          <a:p>
            <a:r>
              <a:rPr lang="en-US" dirty="0" smtClean="0"/>
              <a:t>On each tangent space, define an inner product space</a:t>
            </a:r>
          </a:p>
          <a:p>
            <a:pPr marL="0" indent="0">
              <a:buNone/>
            </a:pPr>
            <a:r>
              <a:rPr lang="en-US" dirty="0" smtClean="0"/>
              <a:t>    extrinsic=embedded versus intrinsic visualization/interpretation</a:t>
            </a:r>
          </a:p>
          <a:p>
            <a:r>
              <a:rPr lang="en-US" dirty="0" smtClean="0"/>
              <a:t>Union of all tangent spaces is called the </a:t>
            </a:r>
            <a:r>
              <a:rPr lang="en-US" b="1" dirty="0" smtClean="0">
                <a:solidFill>
                  <a:srgbClr val="FF0000"/>
                </a:solidFill>
              </a:rPr>
              <a:t>tangent bundle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Eat two vectors…</a:t>
            </a:r>
            <a:endParaRPr lang="en-US" dirty="0"/>
          </a:p>
        </p:txBody>
      </p:sp>
      <p:pic>
        <p:nvPicPr>
          <p:cNvPr id="4" name="Picture 2" descr="Image result for &quot;metric tensor&quot; ellip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472" y="448056"/>
            <a:ext cx="1986719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18"/>
          <p:cNvSpPr txBox="1"/>
          <p:nvPr/>
        </p:nvSpPr>
        <p:spPr>
          <a:xfrm>
            <a:off x="3616222" y="2824576"/>
            <a:ext cx="902019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Bilinear</a:t>
            </a:r>
            <a:r>
              <a:rPr lang="fr-FR" sz="3200" dirty="0" smtClean="0">
                <a:solidFill>
                  <a:srgbClr val="FF0000"/>
                </a:solidFill>
                <a:latin typeface="Cambria Math"/>
                <a:cs typeface="Cambria Math"/>
              </a:rPr>
              <a:t> positive-</a:t>
            </a:r>
            <a:r>
              <a:rPr lang="fr-FR" sz="3200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definite</a:t>
            </a:r>
            <a:r>
              <a:rPr lang="fr-FR" sz="3200" dirty="0" smtClean="0">
                <a:latin typeface="Cambria Math"/>
                <a:cs typeface="Cambria Math"/>
              </a:rPr>
              <a:t>	</a:t>
            </a:r>
            <a:endParaRPr lang="fr-FR" sz="3200" dirty="0">
              <a:latin typeface="Cambria Math"/>
              <a:cs typeface="Cambria Math"/>
            </a:endParaRPr>
          </a:p>
          <a:p>
            <a:r>
              <a:rPr lang="fr-F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cs typeface="Cambria Math"/>
              </a:rPr>
              <a:t>g(</a:t>
            </a:r>
            <a:r>
              <a:rPr lang="fr-FR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cs typeface="Cambria Math"/>
              </a:rPr>
              <a:t>aU+V,W</a:t>
            </a:r>
            <a:r>
              <a:rPr lang="fr-F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cs typeface="Cambria Math"/>
              </a:rPr>
              <a:t>)=ag(U,W)+g(V,W)</a:t>
            </a:r>
          </a:p>
          <a:p>
            <a:endParaRPr lang="fr-F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Cambria Math"/>
              <a:cs typeface="Cambria Math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symmetric</a:t>
            </a:r>
            <a:endParaRPr lang="fr-FR" sz="3200" dirty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fr-F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cs typeface="Cambria Math"/>
              </a:rPr>
              <a:t>g(V,W) = g(W,V)</a:t>
            </a:r>
          </a:p>
          <a:p>
            <a:endParaRPr lang="fr-F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Cambria Math"/>
              <a:cs typeface="Cambria Math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 err="1">
                <a:solidFill>
                  <a:srgbClr val="FF0000"/>
                </a:solidFill>
                <a:latin typeface="Cambria Math"/>
                <a:cs typeface="Cambria Math"/>
              </a:rPr>
              <a:t>n</a:t>
            </a:r>
            <a:r>
              <a:rPr lang="fr-FR" sz="3200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ondegenerate</a:t>
            </a:r>
            <a:endParaRPr lang="fr-FR" sz="2800" dirty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fr-F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cs typeface="Cambria Math"/>
              </a:rPr>
              <a:t>∀p, </a:t>
            </a: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cs typeface="Cambria Math"/>
              </a:rPr>
              <a:t>∀</a:t>
            </a:r>
            <a:r>
              <a:rPr lang="fr-F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cs typeface="Cambria Math"/>
              </a:rPr>
              <a:t>V ≢ 0 ∃ W, g</a:t>
            </a:r>
            <a:r>
              <a:rPr lang="fr-FR" sz="2800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cs typeface="Cambria Math"/>
              </a:rPr>
              <a:t>p</a:t>
            </a:r>
            <a:r>
              <a:rPr lang="fr-F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cs typeface="Cambria Math"/>
              </a:rPr>
              <a:t>(V,W) ≠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058147" y="4429507"/>
                <a:ext cx="360925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dirty="0" smtClean="0">
                    <a:latin typeface="Cambria Math"/>
                    <a:cs typeface="Cambria Math"/>
                  </a:rPr>
                  <a:t>Vs in (local) </a:t>
                </a:r>
                <a:r>
                  <a:rPr lang="fr-FR" sz="2400" dirty="0" err="1" smtClean="0">
                    <a:latin typeface="Cambria Math"/>
                    <a:cs typeface="Cambria Math"/>
                  </a:rPr>
                  <a:t>coordinates</a:t>
                </a:r>
                <a:r>
                  <a:rPr lang="fr-FR" sz="2400" dirty="0" smtClean="0">
                    <a:latin typeface="Cambria Math"/>
                    <a:cs typeface="Cambria Math"/>
                  </a:rPr>
                  <a:t>:</a:t>
                </a:r>
              </a:p>
              <a:p>
                <a:r>
                  <a:rPr lang="fr-FR" sz="2400" dirty="0" smtClean="0">
                    <a:latin typeface="Cambria Math"/>
                    <a:cs typeface="Cambria Math"/>
                  </a:rPr>
                  <a:t>g</a:t>
                </a:r>
                <a:r>
                  <a:rPr lang="fr-FR" sz="2400" baseline="-25000" dirty="0" smtClean="0">
                    <a:latin typeface="Cambria Math"/>
                    <a:cs typeface="Cambria Math"/>
                  </a:rPr>
                  <a:t>p</a:t>
                </a:r>
                <a:r>
                  <a:rPr lang="fr-FR" sz="2400" dirty="0" smtClean="0">
                    <a:latin typeface="Cambria Math"/>
                    <a:cs typeface="Cambria Math"/>
                  </a:rPr>
                  <a:t>=g</a:t>
                </a:r>
                <a:r>
                  <a:rPr lang="fr-FR" sz="2400" baseline="-25000" dirty="0" smtClean="0">
                    <a:latin typeface="Cambria Math"/>
                    <a:cs typeface="Cambria Math"/>
                  </a:rPr>
                  <a:t>p</a:t>
                </a:r>
                <a:r>
                  <a:rPr lang="fr-FR" sz="2400" dirty="0" smtClean="0">
                    <a:latin typeface="Cambria Math"/>
                    <a:cs typeface="Cambria Math"/>
                  </a:rPr>
                  <a:t>(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/>
                      </a:rPr>
                      <m:t>𝜕</m:t>
                    </m:r>
                    <m:r>
                      <a:rPr lang="de-CH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/>
                      </a:rPr>
                      <m:t>𝑖</m:t>
                    </m:r>
                  </m:oMath>
                </a14:m>
                <a:r>
                  <a:rPr lang="fr-FR" sz="2400" dirty="0">
                    <a:latin typeface="Cambria Math"/>
                    <a:cs typeface="Cambria Math"/>
                  </a:rPr>
                  <a:t>(p),</a:t>
                </a:r>
                <a:r>
                  <a:rPr lang="fr-FR" sz="2400" dirty="0">
                    <a:ea typeface="Cambria Math" panose="02040503050406030204" pitchFamily="18" charset="0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/>
                      </a:rPr>
                      <m:t>𝜕</m:t>
                    </m:r>
                    <m:r>
                      <a:rPr lang="de-CH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/>
                      </a:rPr>
                      <m:t>𝑗</m:t>
                    </m:r>
                  </m:oMath>
                </a14:m>
                <a:r>
                  <a:rPr lang="fr-FR" sz="2400" dirty="0">
                    <a:latin typeface="Cambria Math"/>
                    <a:cs typeface="Cambria Math"/>
                  </a:rPr>
                  <a:t>(p))=</a:t>
                </a:r>
                <a:r>
                  <a:rPr lang="fr-FR" sz="2400" dirty="0" err="1">
                    <a:latin typeface="Cambria Math"/>
                    <a:cs typeface="Cambria Math"/>
                  </a:rPr>
                  <a:t>g</a:t>
                </a:r>
                <a:r>
                  <a:rPr lang="fr-FR" sz="2400" baseline="-25000" dirty="0" err="1">
                    <a:latin typeface="Cambria Math"/>
                    <a:cs typeface="Cambria Math"/>
                  </a:rPr>
                  <a:t>ij</a:t>
                </a:r>
                <a:r>
                  <a:rPr lang="fr-FR" sz="2400" dirty="0">
                    <a:latin typeface="Cambria Math"/>
                    <a:cs typeface="Cambria Math"/>
                  </a:rPr>
                  <a:t>(p)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147" y="4429507"/>
                <a:ext cx="3609258" cy="830997"/>
              </a:xfrm>
              <a:prstGeom prst="rect">
                <a:avLst/>
              </a:prstGeom>
              <a:blipFill>
                <a:blip r:embed="rId3"/>
                <a:stretch>
                  <a:fillRect l="-2703" t="-5882" r="-168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xplosion 2 6"/>
          <p:cNvSpPr/>
          <p:nvPr/>
        </p:nvSpPr>
        <p:spPr>
          <a:xfrm>
            <a:off x="-985520" y="3667068"/>
            <a:ext cx="5242560" cy="203911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Coordinate-free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description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1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42" y="2702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Affine connection 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4" name="Picture 2" descr="https://upload.wikimedia.org/wikipedia/en/e/e8/Elie_Cart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003" y="205568"/>
            <a:ext cx="1168887" cy="150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90383" y="6677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6000" dirty="0">
                <a:solidFill>
                  <a:srgbClr val="373637"/>
                </a:solidFill>
                <a:latin typeface="Source Sans Pro"/>
              </a:rPr>
              <a:t>∇</a:t>
            </a:r>
            <a:endParaRPr lang="en-US" sz="6000" b="0" i="0" dirty="0">
              <a:solidFill>
                <a:srgbClr val="373637"/>
              </a:solidFill>
              <a:effectLst/>
              <a:latin typeface="Source Sans Pro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1870" y="1456264"/>
            <a:ext cx="1110193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Define how to </a:t>
            </a:r>
            <a:r>
              <a:rPr lang="en-US" sz="3200" b="1" u="sng" dirty="0" smtClean="0">
                <a:solidFill>
                  <a:srgbClr val="FF0000"/>
                </a:solidFill>
              </a:rPr>
              <a:t>parallel transport </a:t>
            </a:r>
            <a:r>
              <a:rPr lang="en-US" sz="3200" dirty="0" smtClean="0"/>
              <a:t>a vector from one tangent plane to another tangent plane by </a:t>
            </a:r>
            <a:r>
              <a:rPr lang="en-US" sz="3200" dirty="0" smtClean="0">
                <a:solidFill>
                  <a:srgbClr val="FF0000"/>
                </a:solidFill>
              </a:rPr>
              <a:t>infinitesimally parallel shifting </a:t>
            </a:r>
            <a:r>
              <a:rPr lang="en-US" sz="3200" dirty="0" smtClean="0"/>
              <a:t>it along a curve</a:t>
            </a:r>
          </a:p>
          <a:p>
            <a:r>
              <a:rPr lang="en-US" sz="3200" dirty="0" smtClean="0"/>
              <a:t>Use to define </a:t>
            </a:r>
            <a:r>
              <a:rPr lang="en-US" sz="3200" b="1" u="sng" dirty="0" smtClean="0">
                <a:solidFill>
                  <a:srgbClr val="FF0000"/>
                </a:solidFill>
              </a:rPr>
              <a:t>geodesics</a:t>
            </a:r>
            <a:r>
              <a:rPr lang="en-US" sz="3200" b="1" u="sng" dirty="0" smtClean="0"/>
              <a:t> </a:t>
            </a:r>
            <a:r>
              <a:rPr lang="en-US" sz="3200" dirty="0" smtClean="0"/>
              <a:t>as </a:t>
            </a:r>
            <a:r>
              <a:rPr lang="en-US" sz="3200" dirty="0" err="1" smtClean="0"/>
              <a:t>autoparallel</a:t>
            </a:r>
            <a:r>
              <a:rPr lang="en-US" sz="3200" dirty="0" smtClean="0"/>
              <a:t> curves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96" y="2364806"/>
            <a:ext cx="8253299" cy="4832289"/>
          </a:xfrm>
          <a:prstGeom prst="rect">
            <a:avLst/>
          </a:prstGeom>
        </p:spPr>
      </p:pic>
      <p:sp>
        <p:nvSpPr>
          <p:cNvPr id="8" name="ZoneTexte 22"/>
          <p:cNvSpPr txBox="1"/>
          <p:nvPr/>
        </p:nvSpPr>
        <p:spPr>
          <a:xfrm>
            <a:off x="8720353" y="5394524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  <a:latin typeface="Cambria Math"/>
                <a:cs typeface="Cambria Math"/>
              </a:rPr>
              <a:t>γ</a:t>
            </a:r>
            <a:endParaRPr lang="fr-FR" sz="2400" dirty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748466" y="3965285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22"/>
          <p:cNvSpPr txBox="1"/>
          <p:nvPr/>
        </p:nvSpPr>
        <p:spPr>
          <a:xfrm>
            <a:off x="7748467" y="3631933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230BB5"/>
                </a:solidFill>
                <a:latin typeface="Cambria Math"/>
                <a:cs typeface="Cambria Math"/>
              </a:rPr>
              <a:t>V</a:t>
            </a:r>
            <a:r>
              <a:rPr lang="fr-FR" sz="2400" baseline="-25000" dirty="0" err="1" smtClean="0">
                <a:solidFill>
                  <a:srgbClr val="230BB5"/>
                </a:solidFill>
                <a:latin typeface="Cambria Math"/>
                <a:cs typeface="Cambria Math"/>
              </a:rPr>
              <a:t>p</a:t>
            </a:r>
            <a:r>
              <a:rPr lang="fr-FR" sz="2400" dirty="0" smtClean="0">
                <a:solidFill>
                  <a:srgbClr val="230BB5"/>
                </a:solidFill>
                <a:latin typeface="Cambria Math"/>
                <a:cs typeface="Cambria Math"/>
              </a:rPr>
              <a:t>=V(p)</a:t>
            </a:r>
            <a:endParaRPr lang="fr-FR" sz="2400" dirty="0">
              <a:solidFill>
                <a:srgbClr val="230BB5"/>
              </a:solidFill>
              <a:latin typeface="Cambria Math"/>
              <a:cs typeface="Cambria Math"/>
            </a:endParaRPr>
          </a:p>
        </p:txBody>
      </p:sp>
      <p:sp>
        <p:nvSpPr>
          <p:cNvPr id="11" name="ZoneTexte 22"/>
          <p:cNvSpPr txBox="1"/>
          <p:nvPr/>
        </p:nvSpPr>
        <p:spPr>
          <a:xfrm>
            <a:off x="10886914" y="4288093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 Math"/>
                <a:cs typeface="Cambria Math"/>
              </a:rPr>
              <a:t>q</a:t>
            </a:r>
          </a:p>
        </p:txBody>
      </p:sp>
      <p:sp>
        <p:nvSpPr>
          <p:cNvPr id="12" name="Oval 11"/>
          <p:cNvSpPr/>
          <p:nvPr/>
        </p:nvSpPr>
        <p:spPr>
          <a:xfrm>
            <a:off x="10848657" y="4652220"/>
            <a:ext cx="121185" cy="141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0068359" y="4500158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147284" y="4687946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394078" y="4580125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750125" y="3972186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22"/>
          <p:cNvSpPr txBox="1"/>
          <p:nvPr/>
        </p:nvSpPr>
        <p:spPr>
          <a:xfrm>
            <a:off x="10045323" y="4002768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230BB5"/>
                </a:solidFill>
                <a:latin typeface="Cambria Math"/>
                <a:cs typeface="Cambria Math"/>
              </a:rPr>
              <a:t>V(q)</a:t>
            </a:r>
            <a:endParaRPr lang="fr-FR" sz="2400" dirty="0">
              <a:solidFill>
                <a:srgbClr val="230BB5"/>
              </a:solidFill>
              <a:latin typeface="Cambria Math"/>
              <a:cs typeface="Cambria Math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774669" y="4873758"/>
            <a:ext cx="126152" cy="285159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94078" y="5350465"/>
            <a:ext cx="176435" cy="218336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147284" y="5459633"/>
            <a:ext cx="283913" cy="0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0068564" y="5173448"/>
            <a:ext cx="259963" cy="84720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481866" y="5062366"/>
                <a:ext cx="352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rgbClr val="230BB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230BB5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</m:acc>
                    </m:oMath>
                  </m:oMathPara>
                </a14:m>
                <a:endParaRPr lang="fr-FR" dirty="0">
                  <a:solidFill>
                    <a:srgbClr val="230BB5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866" y="5062366"/>
                <a:ext cx="352981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7510268" y="459717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CH" dirty="0"/>
          </a:p>
        </p:txBody>
      </p:sp>
      <p:sp>
        <p:nvSpPr>
          <p:cNvPr id="24" name="Arc 23"/>
          <p:cNvSpPr/>
          <p:nvPr/>
        </p:nvSpPr>
        <p:spPr>
          <a:xfrm rot="9387006">
            <a:off x="7606793" y="2663319"/>
            <a:ext cx="4219460" cy="2603933"/>
          </a:xfrm>
          <a:prstGeom prst="arc">
            <a:avLst>
              <a:gd name="adj1" fmla="val 1420958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81106" y="4861865"/>
                <a:ext cx="6297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106" y="4861865"/>
                <a:ext cx="62978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57784" y="4749757"/>
            <a:ext cx="3460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Also </a:t>
            </a:r>
            <a:r>
              <a:rPr lang="en-US" sz="2400" dirty="0" smtClean="0">
                <a:solidFill>
                  <a:srgbClr val="FF0000"/>
                </a:solidFill>
              </a:rPr>
              <a:t>covariant derivative</a:t>
            </a:r>
            <a:r>
              <a:rPr lang="en-US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265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0.01736 L 0.00274 0.01759 C 0.00456 0.01991 0.00664 0.02222 0.00834 0.02477 C 0.00977 0.02708 0.01094 0.02986 0.01211 0.03241 C 0.01263 0.03356 0.01315 0.03519 0.01407 0.03611 C 0.01498 0.0375 0.01602 0.03866 0.0168 0.03981 C 0.01758 0.04097 0.01784 0.04259 0.01875 0.04375 C 0.01967 0.04468 0.02071 0.04537 0.02149 0.0463 C 0.02292 0.04745 0.02435 0.04838 0.02539 0.05 C 0.03164 0.05833 0.02253 0.04954 0.03008 0.05625 C 0.03425 0.06458 0.0293 0.05648 0.03477 0.06134 C 0.04102 0.0669 0.03425 0.06343 0.0405 0.06759 C 0.04128 0.06806 0.04232 0.06829 0.04323 0.06875 C 0.04427 0.06944 0.04519 0.0706 0.04623 0.0713 C 0.04792 0.07245 0.05 0.07269 0.0517 0.07384 C 0.053 0.07454 0.0543 0.07546 0.0556 0.07639 C 0.05664 0.07708 0.0573 0.07824 0.05834 0.07894 C 0.06029 0.07986 0.06237 0.07986 0.06407 0.08125 C 0.0668 0.0838 0.06732 0.08449 0.07071 0.08634 C 0.07396 0.08819 0.07409 0.0875 0.07813 0.08889 C 0.08008 0.08958 0.0819 0.09051 0.08386 0.09144 C 0.08542 0.09213 0.08698 0.09329 0.08855 0.09398 C 0.09011 0.09444 0.09167 0.09468 0.09323 0.09514 C 0.0974 0.09653 0.09532 0.09653 0.09987 0.09884 C 0.1017 0.1 0.10365 0.10069 0.1056 0.10139 C 0.10638 0.10185 0.10743 0.10255 0.10834 0.10278 C 0.12227 0.10417 0.11602 0.10324 0.12722 0.10532 C 0.13802 0.10486 0.14857 0.10463 0.15938 0.10394 C 0.16029 0.10394 0.16107 0.10278 0.16211 0.10278 C 0.16654 0.10208 0.17097 0.10185 0.17539 0.10139 C 0.178 0.10093 0.18529 0.09931 0.18763 0.09884 C 0.1931 0.09838 0.19831 0.09815 0.20365 0.09769 C 0.20521 0.09722 0.2069 0.09699 0.20834 0.09653 C 0.20977 0.09583 0.21094 0.09468 0.21211 0.09398 C 0.21302 0.09329 0.21407 0.09306 0.21498 0.09259 C 0.21784 0.09005 0.21823 0.08958 0.22149 0.08773 C 0.22253 0.08704 0.22344 0.08657 0.22448 0.08634 C 0.22657 0.08588 0.22878 0.08565 0.23112 0.08519 C 0.2319 0.08472 0.23295 0.08449 0.23386 0.0838 C 0.23529 0.0831 0.23633 0.08194 0.23763 0.08125 C 0.23972 0.08056 0.24206 0.08056 0.24427 0.08009 C 0.25795 0.07708 0.23894 0.08079 0.25469 0.07755 C 0.25899 0.07662 0.26355 0.07662 0.26784 0.075 C 0.27969 0.07106 0.26498 0.07616 0.27448 0.07245 C 0.27565 0.07199 0.27696 0.07176 0.27826 0.0713 C 0.27917 0.07037 0.28008 0.06944 0.28112 0.06875 C 0.28282 0.06782 0.28685 0.0662 0.28685 0.06644 C 0.28763 0.06551 0.28855 0.06435 0.28959 0.06366 C 0.2905 0.06319 0.29154 0.06319 0.29232 0.0625 C 0.2944 0.06111 0.29623 0.05926 0.29805 0.05741 C 0.29896 0.05671 0.29987 0.05556 0.30092 0.05509 C 0.30508 0.05324 0.30274 0.0544 0.30743 0.05116 C 0.31094 0.04421 0.30743 0.05023 0.31211 0.04491 C 0.32097 0.03519 0.30638 0.04884 0.32071 0.03611 C 0.32175 0.03542 0.32279 0.03472 0.32344 0.03356 C 0.32448 0.03241 0.32513 0.03079 0.32644 0.02986 C 0.32722 0.02917 0.32826 0.02917 0.32917 0.0287 C 0.33542 0.02454 0.32865 0.02778 0.3349 0.02222 C 0.33555 0.02153 0.33685 0.02153 0.33763 0.02106 C 0.33855 0.01991 0.33946 0.01852 0.3405 0.01736 C 0.34219 0.01551 0.34336 0.01481 0.34532 0.01366 L 0.34532 0.01389 " pathEditMode="relative" rAng="0" ptsTypes="AAAAAAAAAAAAAAAAAAAAAAAAAAAAAAAAAAAAAAAAAAAAAAAAAAAAAAAAAAAAAA">
                                      <p:cBhvr>
                                        <p:cTn id="38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22" y="421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 animBg="1"/>
      <p:bldP spid="17" grpId="0"/>
      <p:bldP spid="22" grpId="0"/>
      <p:bldP spid="2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76" y="8445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How to define an affine connection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04" y="121297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Report d^3 smooth functions, </a:t>
            </a:r>
            <a:r>
              <a:rPr lang="en-US" dirty="0"/>
              <a:t>called </a:t>
            </a:r>
            <a:r>
              <a:rPr lang="en-US" dirty="0" err="1">
                <a:solidFill>
                  <a:srgbClr val="FF0000"/>
                </a:solidFill>
              </a:rPr>
              <a:t>Christoffel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symbols</a:t>
            </a:r>
          </a:p>
          <a:p>
            <a:r>
              <a:rPr lang="en-US" dirty="0" smtClean="0"/>
              <a:t>In a local coordinate chart with natural basis, we have: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Christoffel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/>
              <a:t> are not tensors: they do not obey the     covariant/contravariant laws of change of basis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338" name="Picture 2" descr="Elwin Bruno Christoff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156083"/>
            <a:ext cx="209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532655" y="2832608"/>
            <a:ext cx="24352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Elwin Bruno </a:t>
            </a:r>
            <a:r>
              <a:rPr lang="en-US" dirty="0" err="1"/>
              <a:t>Christoffel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/>
              <a:t>1829-1900)</a:t>
            </a:r>
          </a:p>
        </p:txBody>
      </p:sp>
      <p:pic>
        <p:nvPicPr>
          <p:cNvPr id="14340" name="Picture 4" descr="\nabla_{\partial_i} \partial_j  =  \Gamma_{ij}^k \partial_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73" y="2440908"/>
            <a:ext cx="76200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888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08" y="248939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∇-</a:t>
            </a:r>
            <a:r>
              <a:rPr lang="en-US" sz="7200" b="1" dirty="0" smtClean="0">
                <a:solidFill>
                  <a:schemeClr val="accent1"/>
                </a:solidFill>
              </a:rPr>
              <a:t>geodesics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Geodesics are “straight lines”, </a:t>
            </a:r>
            <a:r>
              <a:rPr lang="en-US" b="1" dirty="0" smtClean="0">
                <a:solidFill>
                  <a:srgbClr val="FF0000"/>
                </a:solidFill>
              </a:rPr>
              <a:t>auto-parallel lines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find geodesics by </a:t>
            </a:r>
            <a:r>
              <a:rPr lang="en-US" dirty="0"/>
              <a:t>solving </a:t>
            </a:r>
            <a:r>
              <a:rPr lang="en-US" dirty="0" smtClean="0"/>
              <a:t>a second-order </a:t>
            </a:r>
            <a:r>
              <a:rPr lang="en-US" dirty="0"/>
              <a:t>Ordinary Differential </a:t>
            </a:r>
            <a:r>
              <a:rPr lang="en-US" dirty="0" smtClean="0"/>
              <a:t>Equations (ODE)</a:t>
            </a:r>
            <a:endParaRPr lang="en-US" dirty="0"/>
          </a:p>
        </p:txBody>
      </p:sp>
      <p:pic>
        <p:nvPicPr>
          <p:cNvPr id="15362" name="Picture 2" descr="\nabla_{\dot\gamma} \dot\gamma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3" y="2493696"/>
            <a:ext cx="3199695" cy="109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\ddot\gamma(t)+\Gamma_{ij}^k \dot\gamma(t)\dot\gamma(t)=0, \quad \gamma^l(t)=x^l \circ\gamma(t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35" y="4989576"/>
            <a:ext cx="8641976" cy="73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gure 5.7.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554" y="282220"/>
            <a:ext cx="3345236" cy="25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869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Connection and covariant derivative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22" y="1690688"/>
            <a:ext cx="88011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3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-5781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Smooth manifold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Arc 4"/>
          <p:cNvSpPr/>
          <p:nvPr/>
        </p:nvSpPr>
        <p:spPr>
          <a:xfrm rot="14130751">
            <a:off x="2796954" y="1397093"/>
            <a:ext cx="3991185" cy="5416500"/>
          </a:xfrm>
          <a:prstGeom prst="arc">
            <a:avLst>
              <a:gd name="adj1" fmla="val 17137956"/>
              <a:gd name="adj2" fmla="val 0"/>
            </a:avLst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c 5"/>
          <p:cNvSpPr/>
          <p:nvPr/>
        </p:nvSpPr>
        <p:spPr>
          <a:xfrm>
            <a:off x="3545190" y="1873637"/>
            <a:ext cx="2751046" cy="5088526"/>
          </a:xfrm>
          <a:prstGeom prst="arc">
            <a:avLst>
              <a:gd name="adj1" fmla="val 16657035"/>
              <a:gd name="adj2" fmla="val 0"/>
            </a:avLst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r 15"/>
          <p:cNvGrpSpPr/>
          <p:nvPr/>
        </p:nvGrpSpPr>
        <p:grpSpPr>
          <a:xfrm>
            <a:off x="3135912" y="1591928"/>
            <a:ext cx="2353673" cy="1554900"/>
            <a:chOff x="2884010" y="2222391"/>
            <a:chExt cx="1018664" cy="701396"/>
          </a:xfrm>
        </p:grpSpPr>
        <p:sp>
          <p:nvSpPr>
            <p:cNvPr id="8" name="Ellipse 16"/>
            <p:cNvSpPr/>
            <p:nvPr/>
          </p:nvSpPr>
          <p:spPr>
            <a:xfrm>
              <a:off x="2884010" y="2400993"/>
              <a:ext cx="701159" cy="522794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Ellipse 17"/>
            <p:cNvSpPr/>
            <p:nvPr/>
          </p:nvSpPr>
          <p:spPr>
            <a:xfrm>
              <a:off x="3267663" y="2222391"/>
              <a:ext cx="635011" cy="621801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Ellipse 12"/>
          <p:cNvSpPr/>
          <p:nvPr/>
        </p:nvSpPr>
        <p:spPr>
          <a:xfrm>
            <a:off x="4021755" y="1999184"/>
            <a:ext cx="733615" cy="943936"/>
          </a:xfrm>
          <a:custGeom>
            <a:avLst/>
            <a:gdLst/>
            <a:ahLst/>
            <a:cxnLst/>
            <a:rect l="l" t="t" r="r" b="b"/>
            <a:pathLst>
              <a:path w="317507" h="425798">
                <a:moveTo>
                  <a:pt x="28634" y="0"/>
                </a:moveTo>
                <a:lnTo>
                  <a:pt x="37581" y="673"/>
                </a:lnTo>
                <a:cubicBezTo>
                  <a:pt x="197335" y="25047"/>
                  <a:pt x="317507" y="130439"/>
                  <a:pt x="317507" y="256759"/>
                </a:cubicBezTo>
                <a:cubicBezTo>
                  <a:pt x="317507" y="310896"/>
                  <a:pt x="295435" y="361190"/>
                  <a:pt x="257634" y="402909"/>
                </a:cubicBezTo>
                <a:lnTo>
                  <a:pt x="232305" y="425798"/>
                </a:lnTo>
                <a:lnTo>
                  <a:pt x="193918" y="414130"/>
                </a:lnTo>
                <a:cubicBezTo>
                  <a:pt x="79961" y="366933"/>
                  <a:pt x="0" y="256441"/>
                  <a:pt x="0" y="127661"/>
                </a:cubicBezTo>
                <a:cubicBezTo>
                  <a:pt x="0" y="84735"/>
                  <a:pt x="8885" y="43840"/>
                  <a:pt x="24951" y="6644"/>
                </a:cubicBezTo>
                <a:close/>
              </a:path>
            </a:pathLst>
          </a:custGeom>
          <a:pattFill prst="openDmnd">
            <a:fgClr>
              <a:schemeClr val="tx1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9"/>
          <p:cNvCxnSpPr/>
          <p:nvPr/>
        </p:nvCxnSpPr>
        <p:spPr>
          <a:xfrm>
            <a:off x="1285991" y="4159704"/>
            <a:ext cx="0" cy="26249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20"/>
          <p:cNvCxnSpPr/>
          <p:nvPr/>
        </p:nvCxnSpPr>
        <p:spPr>
          <a:xfrm flipH="1">
            <a:off x="1103800" y="6637979"/>
            <a:ext cx="54250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23"/>
          <p:cNvSpPr txBox="1"/>
          <p:nvPr/>
        </p:nvSpPr>
        <p:spPr>
          <a:xfrm>
            <a:off x="1216063" y="3661342"/>
            <a:ext cx="10087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 Math"/>
                <a:cs typeface="Cambria Math"/>
              </a:rPr>
              <a:t>R</a:t>
            </a:r>
            <a:r>
              <a:rPr lang="fr-FR" sz="3200" baseline="30000" dirty="0" smtClean="0">
                <a:latin typeface="Cambria Math"/>
                <a:cs typeface="Cambria Math"/>
              </a:rPr>
              <a:t>n</a:t>
            </a:r>
            <a:endParaRPr lang="fr-FR" sz="3200" dirty="0">
              <a:latin typeface="Cambria Math"/>
              <a:cs typeface="Cambria Math"/>
            </a:endParaRPr>
          </a:p>
        </p:txBody>
      </p:sp>
      <p:sp>
        <p:nvSpPr>
          <p:cNvPr id="14" name="Ellipse 38"/>
          <p:cNvSpPr/>
          <p:nvPr/>
        </p:nvSpPr>
        <p:spPr>
          <a:xfrm>
            <a:off x="1601767" y="4897038"/>
            <a:ext cx="1930914" cy="141535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Larme 37"/>
          <p:cNvSpPr/>
          <p:nvPr/>
        </p:nvSpPr>
        <p:spPr>
          <a:xfrm rot="10569614">
            <a:off x="2906876" y="5089173"/>
            <a:ext cx="630588" cy="1142745"/>
          </a:xfrm>
          <a:custGeom>
            <a:avLst/>
            <a:gdLst/>
            <a:ahLst/>
            <a:cxnLst/>
            <a:rect l="l" t="t" r="r" b="b"/>
            <a:pathLst>
              <a:path w="272917" h="515478">
                <a:moveTo>
                  <a:pt x="116259" y="515478"/>
                </a:moveTo>
                <a:lnTo>
                  <a:pt x="107552" y="509137"/>
                </a:lnTo>
                <a:cubicBezTo>
                  <a:pt x="35975" y="446435"/>
                  <a:pt x="-5345" y="363676"/>
                  <a:pt x="558" y="275722"/>
                </a:cubicBezTo>
                <a:cubicBezTo>
                  <a:pt x="7937" y="165780"/>
                  <a:pt x="87356" y="73742"/>
                  <a:pt x="202096" y="23948"/>
                </a:cubicBezTo>
                <a:lnTo>
                  <a:pt x="272917" y="0"/>
                </a:lnTo>
                <a:lnTo>
                  <a:pt x="272917" y="258502"/>
                </a:lnTo>
                <a:cubicBezTo>
                  <a:pt x="272917" y="356685"/>
                  <a:pt x="225486" y="443249"/>
                  <a:pt x="153346" y="494365"/>
                </a:cubicBezTo>
                <a:close/>
              </a:path>
            </a:pathLst>
          </a:custGeom>
          <a:pattFill prst="ltVert">
            <a:fgClr>
              <a:schemeClr val="tx1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40"/>
          <p:cNvSpPr/>
          <p:nvPr/>
        </p:nvSpPr>
        <p:spPr>
          <a:xfrm>
            <a:off x="4374488" y="4156164"/>
            <a:ext cx="2291330" cy="2148567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arme 39"/>
          <p:cNvSpPr/>
          <p:nvPr/>
        </p:nvSpPr>
        <p:spPr>
          <a:xfrm rot="5189628">
            <a:off x="3867011" y="4979621"/>
            <a:ext cx="1834340" cy="803253"/>
          </a:xfrm>
          <a:custGeom>
            <a:avLst/>
            <a:gdLst/>
            <a:ahLst/>
            <a:cxnLst/>
            <a:rect l="l" t="t" r="r" b="b"/>
            <a:pathLst>
              <a:path w="827448" h="347646">
                <a:moveTo>
                  <a:pt x="0" y="175987"/>
                </a:moveTo>
                <a:lnTo>
                  <a:pt x="18283" y="152791"/>
                </a:lnTo>
                <a:cubicBezTo>
                  <a:pt x="108467" y="58389"/>
                  <a:pt x="233055" y="0"/>
                  <a:pt x="370671" y="0"/>
                </a:cubicBezTo>
                <a:lnTo>
                  <a:pt x="827448" y="0"/>
                </a:lnTo>
                <a:lnTo>
                  <a:pt x="800777" y="71781"/>
                </a:lnTo>
                <a:cubicBezTo>
                  <a:pt x="716465" y="244913"/>
                  <a:pt x="536929" y="359020"/>
                  <a:pt x="336578" y="346744"/>
                </a:cubicBezTo>
                <a:cubicBezTo>
                  <a:pt x="203011" y="338560"/>
                  <a:pt x="85483" y="275756"/>
                  <a:pt x="3440" y="180832"/>
                </a:cubicBezTo>
                <a:close/>
              </a:path>
            </a:pathLst>
          </a:custGeom>
          <a:pattFill prst="ltHorz">
            <a:fgClr>
              <a:schemeClr val="tx1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42"/>
          <p:cNvCxnSpPr/>
          <p:nvPr/>
        </p:nvCxnSpPr>
        <p:spPr>
          <a:xfrm flipV="1">
            <a:off x="3272860" y="5596811"/>
            <a:ext cx="1635344" cy="293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2"/>
          <p:cNvSpPr txBox="1"/>
          <p:nvPr/>
        </p:nvSpPr>
        <p:spPr>
          <a:xfrm>
            <a:off x="3713914" y="5671976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 smtClean="0">
                <a:latin typeface="Cambria Math"/>
                <a:cs typeface="Cambria Math"/>
              </a:rPr>
              <a:t>uv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0" name="ZoneTexte 22"/>
          <p:cNvSpPr txBox="1"/>
          <p:nvPr/>
        </p:nvSpPr>
        <p:spPr>
          <a:xfrm>
            <a:off x="1822170" y="4048227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>
                <a:latin typeface="Cambria Math"/>
                <a:cs typeface="Cambria Math"/>
              </a:rPr>
              <a:t>u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1" name="ZoneTexte 24"/>
          <p:cNvSpPr txBox="1"/>
          <p:nvPr/>
        </p:nvSpPr>
        <p:spPr>
          <a:xfrm>
            <a:off x="6237990" y="3389375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>
                <a:latin typeface="Cambria Math"/>
                <a:cs typeface="Cambria Math"/>
              </a:rPr>
              <a:t>v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2" name="ZoneTexte 25"/>
          <p:cNvSpPr txBox="1"/>
          <p:nvPr/>
        </p:nvSpPr>
        <p:spPr>
          <a:xfrm>
            <a:off x="3125039" y="4336062"/>
            <a:ext cx="258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 smtClean="0">
                <a:latin typeface="Cambria Math"/>
                <a:cs typeface="Cambria Math"/>
              </a:rPr>
              <a:t>u</a:t>
            </a:r>
            <a:r>
              <a:rPr lang="fr-FR" sz="2400" dirty="0" smtClean="0">
                <a:latin typeface="Cambria Math"/>
                <a:cs typeface="Cambria Math"/>
              </a:rPr>
              <a:t> (U    V)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3" name="ZoneTexte 14"/>
          <p:cNvSpPr txBox="1"/>
          <p:nvPr/>
        </p:nvSpPr>
        <p:spPr>
          <a:xfrm>
            <a:off x="3495185" y="2084299"/>
            <a:ext cx="38343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U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4" name="ZoneTexte 31"/>
          <p:cNvSpPr txBox="1"/>
          <p:nvPr/>
        </p:nvSpPr>
        <p:spPr>
          <a:xfrm>
            <a:off x="4832273" y="186280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Cambria Math"/>
                <a:cs typeface="Cambria Math"/>
              </a:rPr>
              <a:t>V</a:t>
            </a:r>
          </a:p>
        </p:txBody>
      </p:sp>
      <p:sp>
        <p:nvSpPr>
          <p:cNvPr id="25" name="ZoneTexte 34"/>
          <p:cNvSpPr txBox="1"/>
          <p:nvPr/>
        </p:nvSpPr>
        <p:spPr>
          <a:xfrm>
            <a:off x="1652798" y="5387639"/>
            <a:ext cx="171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 smtClean="0">
                <a:latin typeface="Cambria Math"/>
                <a:cs typeface="Cambria Math"/>
              </a:rPr>
              <a:t>u</a:t>
            </a:r>
            <a:r>
              <a:rPr lang="fr-FR" sz="2400" dirty="0" smtClean="0">
                <a:latin typeface="Cambria Math"/>
                <a:cs typeface="Cambria Math"/>
              </a:rPr>
              <a:t>(U)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6" name="ZoneTexte 35"/>
          <p:cNvSpPr txBox="1"/>
          <p:nvPr/>
        </p:nvSpPr>
        <p:spPr>
          <a:xfrm>
            <a:off x="5290288" y="5033047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 smtClean="0">
                <a:latin typeface="Cambria Math"/>
                <a:cs typeface="Cambria Math"/>
              </a:rPr>
              <a:t>v</a:t>
            </a:r>
            <a:r>
              <a:rPr lang="fr-FR" sz="2400" dirty="0" smtClean="0">
                <a:latin typeface="Cambria Math"/>
                <a:cs typeface="Cambria Math"/>
              </a:rPr>
              <a:t>(V)</a:t>
            </a:r>
            <a:endParaRPr lang="fr-FR" sz="2400" dirty="0">
              <a:latin typeface="Cambria Math"/>
              <a:cs typeface="Cambria Math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921577"/>
            <a:ext cx="8836759" cy="6616249"/>
            <a:chOff x="36575" y="-1276561"/>
            <a:chExt cx="8836759" cy="6616249"/>
          </a:xfrm>
        </p:grpSpPr>
        <p:grpSp>
          <p:nvGrpSpPr>
            <p:cNvPr id="28" name="Group 27"/>
            <p:cNvGrpSpPr/>
            <p:nvPr/>
          </p:nvGrpSpPr>
          <p:grpSpPr>
            <a:xfrm>
              <a:off x="36575" y="-1276561"/>
              <a:ext cx="8836759" cy="6616249"/>
              <a:chOff x="1620602" y="1103502"/>
              <a:chExt cx="3824528" cy="2984508"/>
            </a:xfrm>
          </p:grpSpPr>
          <p:sp>
            <p:nvSpPr>
              <p:cNvPr id="31" name="Arc 30"/>
              <p:cNvSpPr/>
              <p:nvPr/>
            </p:nvSpPr>
            <p:spPr>
              <a:xfrm rot="9543298">
                <a:off x="1952322" y="1103502"/>
                <a:ext cx="3492808" cy="849773"/>
              </a:xfrm>
              <a:prstGeom prst="arc">
                <a:avLst>
                  <a:gd name="adj1" fmla="val 14476534"/>
                  <a:gd name="adj2" fmla="val 21263764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Arc 31"/>
              <p:cNvSpPr/>
              <p:nvPr/>
            </p:nvSpPr>
            <p:spPr>
              <a:xfrm>
                <a:off x="1620602" y="2249067"/>
                <a:ext cx="992206" cy="1838943"/>
              </a:xfrm>
              <a:prstGeom prst="arc">
                <a:avLst>
                  <a:gd name="adj1" fmla="val 16473905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Arc 32"/>
              <p:cNvSpPr/>
              <p:nvPr/>
            </p:nvSpPr>
            <p:spPr>
              <a:xfrm rot="9867664">
                <a:off x="2565173" y="2692215"/>
                <a:ext cx="2216347" cy="309187"/>
              </a:xfrm>
              <a:prstGeom prst="arc">
                <a:avLst>
                  <a:gd name="adj1" fmla="val 11106134"/>
                  <a:gd name="adj2" fmla="val 0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3651316" y="1825713"/>
                <a:ext cx="932672" cy="1885247"/>
              </a:xfrm>
              <a:prstGeom prst="arc">
                <a:avLst>
                  <a:gd name="adj1" fmla="val 15911194"/>
                  <a:gd name="adj2" fmla="val 20976089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ZoneTexte 7"/>
              <p:cNvSpPr txBox="1"/>
              <p:nvPr/>
            </p:nvSpPr>
            <p:spPr>
              <a:xfrm>
                <a:off x="4071528" y="2005103"/>
                <a:ext cx="528161" cy="291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i="1" dirty="0" smtClean="0">
                    <a:latin typeface="Cambria Math"/>
                    <a:cs typeface="Cambria Math"/>
                  </a:rPr>
                  <a:t>M</a:t>
                </a:r>
                <a:endParaRPr lang="fr-FR" sz="3600" i="1" dirty="0">
                  <a:latin typeface="Cambria Math"/>
                  <a:cs typeface="Cambria Math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4163263" y="1714060"/>
              <a:ext cx="83452" cy="827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40002" y="1255826"/>
              <a:ext cx="381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endParaRPr lang="de-CH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790742" y="4340309"/>
                <a:ext cx="6053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42" y="4340309"/>
                <a:ext cx="60539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7021602" y="6035965"/>
            <a:ext cx="5126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UV mapping in computer graphics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8157" y="397030"/>
            <a:ext cx="5114238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Global geometric </a:t>
            </a:r>
            <a:r>
              <a:rPr lang="en-US" sz="2400" dirty="0"/>
              <a:t>objects</a:t>
            </a:r>
          </a:p>
          <a:p>
            <a:pPr algn="ctr"/>
            <a:r>
              <a:rPr lang="en-US" sz="2400" dirty="0"/>
              <a:t> vs </a:t>
            </a:r>
            <a:endParaRPr lang="en-US" sz="2400" dirty="0" smtClean="0"/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Local descriptions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in </a:t>
            </a:r>
            <a:r>
              <a:rPr lang="en-US" sz="2400" dirty="0"/>
              <a:t>local </a:t>
            </a:r>
            <a:r>
              <a:rPr lang="en-US" sz="2400" dirty="0" smtClean="0"/>
              <a:t>chart coordinates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968" y="3474577"/>
            <a:ext cx="4943473" cy="25754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75692" y="2265344"/>
            <a:ext cx="27774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Atlas</a:t>
            </a:r>
          </a:p>
          <a:p>
            <a:r>
              <a:rPr lang="en-US" sz="2800" dirty="0" smtClean="0"/>
              <a:t>Coordinate charts</a:t>
            </a:r>
          </a:p>
        </p:txBody>
      </p:sp>
      <p:sp>
        <p:nvSpPr>
          <p:cNvPr id="4" name="Explosion 1 3"/>
          <p:cNvSpPr/>
          <p:nvPr/>
        </p:nvSpPr>
        <p:spPr>
          <a:xfrm>
            <a:off x="249303" y="1604767"/>
            <a:ext cx="3350766" cy="217588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Locally Euclidean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</a:t>
            </a:r>
            <a:r>
              <a:rPr lang="en-US" b="1" dirty="0" err="1" smtClean="0">
                <a:solidFill>
                  <a:schemeClr val="tx1"/>
                </a:solidFill>
              </a:rPr>
              <a:t>homeomorph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4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4" y="501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Riemannian metric-compatible connection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144" y="1551304"/>
            <a:ext cx="11259312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A connection is </a:t>
            </a:r>
            <a:r>
              <a:rPr lang="en-US" b="1" dirty="0" smtClean="0">
                <a:solidFill>
                  <a:srgbClr val="FF0000"/>
                </a:solidFill>
              </a:rPr>
              <a:t>metric-compatible </a:t>
            </a:r>
            <a:r>
              <a:rPr lang="en-US" dirty="0" smtClean="0"/>
              <a:t>if for any smooth vectors fields X,Y,Z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local coordinates, this amount to check that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Metric-compatible connection enjoys parallel transport with the property:</a:t>
            </a:r>
            <a:endParaRPr lang="en-US" dirty="0"/>
          </a:p>
        </p:txBody>
      </p:sp>
      <p:pic>
        <p:nvPicPr>
          <p:cNvPr id="16386" name="Picture 2" descr="Xg({Y},{Z}) = g({\nabla_X Y},{Z}) +  g({Y},{\nabla_X Z}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81784"/>
            <a:ext cx="762000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\partial_k g_{ij} = \inner{\nabla_{\partial_k}\partial_i}{\partial_j} +   \inner{\partial_i}{\nabla_{\partial_k}\partial_j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384" y="4130992"/>
            <a:ext cx="76200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\def\Inner#1#2{{\left\langle #1,#2 \right\rangle}}&#10;\inner{u}{v}_{c(0)}  = \Inner{\prod_{c(0)\rightarrow c(t)}^\nabla u}{\prod_{c(0)\rightarrow c(t)}^\nabla v}_{c(t)}\quad \forall 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167" y="5716298"/>
            <a:ext cx="76200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xplosion 2 6"/>
          <p:cNvSpPr/>
          <p:nvPr/>
        </p:nvSpPr>
        <p:spPr>
          <a:xfrm>
            <a:off x="106713" y="5450484"/>
            <a:ext cx="2880454" cy="141745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PT preserves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metric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891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4136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Fundamental </a:t>
            </a:r>
            <a:r>
              <a:rPr lang="en-US" b="1" dirty="0">
                <a:solidFill>
                  <a:schemeClr val="accent1"/>
                </a:solidFill>
              </a:rPr>
              <a:t>theorem of Riemannian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</a:t>
            </a:r>
            <a:r>
              <a:rPr lang="en-US" dirty="0"/>
              <a:t>exists a </a:t>
            </a:r>
            <a:r>
              <a:rPr lang="en-US" b="1" dirty="0">
                <a:solidFill>
                  <a:srgbClr val="FF0000"/>
                </a:solidFill>
              </a:rPr>
              <a:t>unique torsion-free affine connection compatible with the metric</a:t>
            </a:r>
            <a:r>
              <a:rPr lang="en-US" dirty="0"/>
              <a:t> called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Levi-</a:t>
            </a:r>
            <a:r>
              <a:rPr lang="en-US" b="1" dirty="0" err="1" smtClean="0">
                <a:solidFill>
                  <a:srgbClr val="FF0000"/>
                </a:solidFill>
              </a:rPr>
              <a:t>Civita</a:t>
            </a:r>
            <a:r>
              <a:rPr lang="en-US" b="1" dirty="0" smtClean="0">
                <a:solidFill>
                  <a:srgbClr val="FF0000"/>
                </a:solidFill>
              </a:rPr>
              <a:t> connection</a:t>
            </a:r>
            <a:r>
              <a:rPr lang="en-US" dirty="0" smtClean="0"/>
              <a:t>: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>
                <a:solidFill>
                  <a:srgbClr val="FF0000"/>
                </a:solidFill>
              </a:rPr>
              <a:t>Christoffel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symbols </a:t>
            </a:r>
            <a:r>
              <a:rPr lang="en-US" dirty="0" smtClean="0"/>
              <a:t>of the </a:t>
            </a:r>
            <a:r>
              <a:rPr lang="en-US" dirty="0"/>
              <a:t>Levi-</a:t>
            </a:r>
            <a:r>
              <a:rPr lang="en-US" dirty="0" err="1"/>
              <a:t>Civita</a:t>
            </a:r>
            <a:r>
              <a:rPr lang="en-US" dirty="0"/>
              <a:t> </a:t>
            </a:r>
            <a:r>
              <a:rPr lang="en-US" dirty="0" smtClean="0"/>
              <a:t>connection are calculated from the metric tensor in local coordinates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Or in coordinate-free equation by the </a:t>
            </a:r>
            <a:r>
              <a:rPr lang="en-US" b="1" dirty="0" smtClean="0">
                <a:solidFill>
                  <a:srgbClr val="FF0000"/>
                </a:solidFill>
              </a:rPr>
              <a:t>Koszul formula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7410" name="Picture 2" descr="\nabla^{\mathrm{LC}}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728" y="2428074"/>
            <a:ext cx="1914270" cy="11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\def\LC{\mathrm{LC}} {}^\LC\Gamma_{ij}^k= \frac{1}{2}  g^{kl}\left(&#10;\partial_i g_{il} + \partial_j g_{il} -\partial_l g_{ij}&#10;\righ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847" y="4720145"/>
            <a:ext cx="762000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2 g(\nabla_X Y, Z) =  X (g(Y,Z)) +  Y (g(X,Z)) -  Z (g(X,Y))  +  g([X,Y],Z) - g([X,Z],Y) - g([Y,Z],X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1" y="6257893"/>
            <a:ext cx="11672974" cy="33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667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Elie </a:t>
            </a:r>
            <a:r>
              <a:rPr lang="en-US" b="1" dirty="0" err="1" smtClean="0">
                <a:solidFill>
                  <a:schemeClr val="accent1"/>
                </a:solidFill>
              </a:rPr>
              <a:t>Cartan’s</a:t>
            </a:r>
            <a:r>
              <a:rPr lang="en-US" b="1" dirty="0" smtClean="0">
                <a:solidFill>
                  <a:schemeClr val="accent1"/>
                </a:solidFill>
              </a:rPr>
              <a:t> study of affine connections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40408"/>
            <a:ext cx="6357999" cy="4529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062503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E. </a:t>
            </a:r>
            <a:r>
              <a:rPr lang="en-US" sz="2000" b="1" dirty="0" err="1">
                <a:solidFill>
                  <a:srgbClr val="00B050"/>
                </a:solidFill>
              </a:rPr>
              <a:t>Cartan</a:t>
            </a:r>
            <a:r>
              <a:rPr lang="en-US" sz="2000" b="1" dirty="0">
                <a:solidFill>
                  <a:srgbClr val="00B050"/>
                </a:solidFill>
              </a:rPr>
              <a:t>, Sur les </a:t>
            </a:r>
            <a:r>
              <a:rPr lang="en-US" sz="2000" b="1" dirty="0" err="1">
                <a:solidFill>
                  <a:srgbClr val="00B050"/>
                </a:solidFill>
              </a:rPr>
              <a:t>variétés</a:t>
            </a:r>
            <a:r>
              <a:rPr lang="en-US" sz="2000" b="1" dirty="0">
                <a:solidFill>
                  <a:srgbClr val="00B050"/>
                </a:solidFill>
              </a:rPr>
              <a:t> à </a:t>
            </a:r>
            <a:r>
              <a:rPr lang="en-US" sz="2000" b="1" dirty="0" err="1">
                <a:solidFill>
                  <a:srgbClr val="00B050"/>
                </a:solidFill>
              </a:rPr>
              <a:t>connexion</a:t>
            </a:r>
            <a:r>
              <a:rPr lang="en-US" sz="2000" b="1" dirty="0">
                <a:solidFill>
                  <a:srgbClr val="00B050"/>
                </a:solidFill>
              </a:rPr>
              <a:t> affine, et la </a:t>
            </a:r>
            <a:r>
              <a:rPr lang="en-US" sz="2000" b="1" dirty="0" err="1">
                <a:solidFill>
                  <a:srgbClr val="00B050"/>
                </a:solidFill>
              </a:rPr>
              <a:t>théorie</a:t>
            </a:r>
            <a:r>
              <a:rPr lang="en-US" sz="2000" b="1" dirty="0">
                <a:solidFill>
                  <a:srgbClr val="00B050"/>
                </a:solidFill>
              </a:rPr>
              <a:t> de la </a:t>
            </a:r>
            <a:r>
              <a:rPr lang="en-US" sz="2000" b="1" dirty="0" err="1">
                <a:solidFill>
                  <a:srgbClr val="00B050"/>
                </a:solidFill>
              </a:rPr>
              <a:t>relativité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 err="1">
                <a:solidFill>
                  <a:srgbClr val="00B050"/>
                </a:solidFill>
              </a:rPr>
              <a:t>généralisée</a:t>
            </a:r>
            <a:r>
              <a:rPr lang="en-US" sz="2000" b="1" dirty="0">
                <a:solidFill>
                  <a:srgbClr val="00B050"/>
                </a:solidFill>
              </a:rPr>
              <a:t> , Ann. Ec. Norm. Sup. 40 (1923)</a:t>
            </a:r>
          </a:p>
        </p:txBody>
      </p:sp>
      <p:pic>
        <p:nvPicPr>
          <p:cNvPr id="6" name="Picture 2" descr="https://upload.wikimedia.org/wikipedia/en/e/e8/Elie_Cart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324" y="1984248"/>
            <a:ext cx="2232912" cy="287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20456" y="3024509"/>
            <a:ext cx="3779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Cartan</a:t>
            </a:r>
            <a:r>
              <a:rPr lang="en-US" sz="2800" dirty="0" smtClean="0"/>
              <a:t>-Einstein manifold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48156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45592" y="298059"/>
                <a:ext cx="10515600" cy="1325563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chemeClr val="accent1"/>
                    </a:solidFill>
                  </a:rPr>
                  <a:t>Curvature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5592" y="298059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images.math.cnrs.fr/IMG/png/courbure_de_gau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770" y="139033"/>
            <a:ext cx="4220464" cy="18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" y="2333391"/>
            <a:ext cx="4155875" cy="1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368" y="1504362"/>
            <a:ext cx="3406633" cy="43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e/eb/Minimal_surface_curvature_planes-en.svg/300px-Minimal_surface_curvature_planes-en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923" y="180402"/>
            <a:ext cx="2857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0436" y="4501734"/>
            <a:ext cx="4115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Cylinder is flat</a:t>
            </a:r>
          </a:p>
          <a:p>
            <a:r>
              <a:rPr lang="en-US" sz="3200" dirty="0" smtClean="0"/>
              <a:t>Parallel transport is </a:t>
            </a:r>
          </a:p>
          <a:p>
            <a:r>
              <a:rPr lang="en-US" sz="3200" dirty="0"/>
              <a:t>i</a:t>
            </a:r>
            <a:r>
              <a:rPr lang="en-US" sz="3200" dirty="0" smtClean="0"/>
              <a:t>ndependent of path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478056" y="5532786"/>
            <a:ext cx="62124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Sphere has constant curvature</a:t>
            </a:r>
          </a:p>
          <a:p>
            <a:r>
              <a:rPr lang="en-US" sz="3200" dirty="0" smtClean="0"/>
              <a:t>Parallel transport is path-dependent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899" y="171359"/>
            <a:ext cx="1821212" cy="7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2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3007" y="-190240"/>
                <a:ext cx="10515600" cy="1325563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chemeClr val="accent1"/>
                    </a:solidFill>
                  </a:rPr>
                  <a:t>Torsion of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𝐜𝐨𝐧𝐧𝐞𝐜𝐭𝐢𝐨𝐧</m:t>
                    </m:r>
                  </m:oMath>
                </a14:m>
                <a:r>
                  <a:rPr lang="en-US" b="1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3007" y="-190240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217" y="1686472"/>
            <a:ext cx="4486656" cy="688975"/>
          </a:xfrm>
        </p:spPr>
        <p:txBody>
          <a:bodyPr/>
          <a:lstStyle/>
          <a:p>
            <a:r>
              <a:rPr lang="en-US" dirty="0" smtClean="0"/>
              <a:t>For connections:</a:t>
            </a:r>
            <a:endParaRPr lang="en-US" dirty="0"/>
          </a:p>
        </p:txBody>
      </p:sp>
      <p:pic>
        <p:nvPicPr>
          <p:cNvPr id="1026" name="Picture 2" descr="http://www.scielo.br/img/revistas/jbsmse/v29n4/a02fig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3494895"/>
            <a:ext cx="3717898" cy="24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79" y="1325563"/>
            <a:ext cx="2437257" cy="21693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6721" y="785221"/>
            <a:ext cx="6515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Torsion measures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speed of rotation of the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binormal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vector</a:t>
            </a:r>
            <a:endParaRPr lang="en-US" dirty="0"/>
          </a:p>
        </p:txBody>
      </p:sp>
      <p:pic>
        <p:nvPicPr>
          <p:cNvPr id="1028" name="Picture 4" descr="Image result for torsions connection quadrilater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66" y="2485171"/>
            <a:ext cx="4437887" cy="355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7075039" y="3125056"/>
            <a:ext cx="731520" cy="5852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4944" y="6036267"/>
            <a:ext cx="6971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Connections differing by torsions have same geodesics</a:t>
            </a:r>
          </a:p>
          <a:p>
            <a:r>
              <a:rPr lang="en-US" sz="2400" dirty="0" err="1" smtClean="0"/>
              <a:t>Pregeodesics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020950" y="1115083"/>
            <a:ext cx="4766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Raleway"/>
              </a:rPr>
              <a:t>parallel transport </a:t>
            </a:r>
            <a:r>
              <a:rPr lang="en-US" sz="2400" dirty="0" smtClean="0">
                <a:solidFill>
                  <a:srgbClr val="595959"/>
                </a:solidFill>
                <a:latin typeface="Raleway"/>
              </a:rPr>
              <a:t> “twists” </a:t>
            </a:r>
            <a:r>
              <a:rPr lang="en-US" sz="2400" dirty="0">
                <a:solidFill>
                  <a:srgbClr val="595959"/>
                </a:solidFill>
                <a:latin typeface="Raleway"/>
              </a:rPr>
              <a:t>vectors</a:t>
            </a:r>
            <a:r>
              <a:rPr lang="en-US" sz="2400" dirty="0" smtClean="0">
                <a:solidFill>
                  <a:srgbClr val="595959"/>
                </a:solidFill>
                <a:latin typeface="Raleway"/>
              </a:rPr>
              <a:t>.</a:t>
            </a:r>
            <a:endParaRPr lang="en-US" sz="2400" dirty="0"/>
          </a:p>
        </p:txBody>
      </p:sp>
      <p:pic>
        <p:nvPicPr>
          <p:cNvPr id="9" name="Picture 2" descr="https://www.naturelovesmath.com/wp-content/uploads/2016/12/Transport-parallele-avec-torsion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399" y="2410229"/>
            <a:ext cx="28956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7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Summary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Algebraic structures</a:t>
            </a:r>
            <a:r>
              <a:rPr lang="en-US" dirty="0" smtClean="0"/>
              <a:t>: Vector and dual </a:t>
            </a:r>
            <a:r>
              <a:rPr lang="en-US" dirty="0" err="1" smtClean="0"/>
              <a:t>covector</a:t>
            </a:r>
            <a:r>
              <a:rPr lang="en-US" dirty="0" smtClean="0"/>
              <a:t> spaces with natural pairing, inner product space and contravariant/covariant coordinates, tensor space and dyadic product</a:t>
            </a:r>
          </a:p>
          <a:p>
            <a:endParaRPr lang="en-US" dirty="0" smtClean="0"/>
          </a:p>
          <a:p>
            <a:r>
              <a:rPr lang="en-US" b="1" u="sng" dirty="0" smtClean="0">
                <a:solidFill>
                  <a:srgbClr val="FF0000"/>
                </a:solidFill>
              </a:rPr>
              <a:t>Manifold with an affine connection</a:t>
            </a:r>
            <a:r>
              <a:rPr lang="en-US" dirty="0" smtClean="0"/>
              <a:t>: tensor fields, parallel transport, geodesics, curvature and torsion</a:t>
            </a:r>
          </a:p>
        </p:txBody>
      </p:sp>
    </p:spTree>
    <p:extLst>
      <p:ext uri="{BB962C8B-B14F-4D97-AF65-F5344CB8AC3E}">
        <p14:creationId xmlns:p14="http://schemas.microsoft.com/office/powerpoint/2010/main" val="223294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819" y="650277"/>
            <a:ext cx="9731928" cy="1325563"/>
          </a:xfrm>
        </p:spPr>
        <p:txBody>
          <a:bodyPr>
            <a:noAutofit/>
          </a:bodyPr>
          <a:lstStyle/>
          <a:p>
            <a:r>
              <a:rPr lang="en-US" sz="6000" dirty="0" smtClean="0"/>
              <a:t>Distances</a:t>
            </a:r>
            <a:r>
              <a:rPr lang="en-US" sz="6000" dirty="0"/>
              <a:t> </a:t>
            </a:r>
            <a:r>
              <a:rPr lang="en-US" sz="6000" dirty="0" smtClean="0"/>
              <a:t>and  entropies</a:t>
            </a:r>
            <a:endParaRPr lang="en-US" sz="6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271451" y="4556440"/>
            <a:ext cx="364909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09" y="5222292"/>
            <a:ext cx="4792910" cy="1229559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Twbp_KzVj2pMBQVa7WhgckVimEJ6OvWEns_avLcB---qGeH_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072" y="2034637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050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70" y="63121"/>
            <a:ext cx="3784135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1"/>
                </a:solidFill>
              </a:rPr>
              <a:t>Distances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251" y="1280340"/>
            <a:ext cx="11518784" cy="5577659"/>
          </a:xfrm>
        </p:spPr>
        <p:txBody>
          <a:bodyPr>
            <a:noAutofit/>
          </a:bodyPr>
          <a:lstStyle/>
          <a:p>
            <a:r>
              <a:rPr lang="en-US" dirty="0" smtClean="0"/>
              <a:t>Too many </a:t>
            </a:r>
            <a:r>
              <a:rPr lang="en-US" dirty="0" smtClean="0">
                <a:solidFill>
                  <a:srgbClr val="FF0000"/>
                </a:solidFill>
              </a:rPr>
              <a:t>synonyms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ambiguities </a:t>
            </a:r>
            <a:r>
              <a:rPr lang="en-US" dirty="0" smtClean="0"/>
              <a:t>in the literature!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(two-point </a:t>
            </a:r>
            <a:r>
              <a:rPr lang="en-US" dirty="0"/>
              <a:t>function, notion of distinguishability, discrepancy, divergence, metric, relative </a:t>
            </a:r>
            <a:r>
              <a:rPr lang="en-US" dirty="0" smtClean="0"/>
              <a:t>entropy, measure </a:t>
            </a:r>
            <a:r>
              <a:rPr lang="en-US" dirty="0"/>
              <a:t>of discrimination, c</a:t>
            </a:r>
            <a:r>
              <a:rPr lang="en-US" dirty="0" smtClean="0"/>
              <a:t>oefficient </a:t>
            </a:r>
            <a:r>
              <a:rPr lang="en-US" dirty="0"/>
              <a:t>of </a:t>
            </a:r>
            <a:r>
              <a:rPr lang="en-US" dirty="0" smtClean="0"/>
              <a:t>divergence, etc.)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Distance between points, densities, random variables, etc.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Statistical divergence </a:t>
            </a:r>
            <a:r>
              <a:rPr lang="en-US" dirty="0" smtClean="0"/>
              <a:t>versus </a:t>
            </a:r>
            <a:r>
              <a:rPr lang="en-US" dirty="0" smtClean="0">
                <a:solidFill>
                  <a:srgbClr val="FF0000"/>
                </a:solidFill>
              </a:rPr>
              <a:t>parameter divergence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Principal distances and main </a:t>
            </a:r>
            <a:r>
              <a:rPr lang="en-US" dirty="0" smtClean="0">
                <a:solidFill>
                  <a:srgbClr val="FF0000"/>
                </a:solidFill>
              </a:rPr>
              <a:t>classes of distances</a:t>
            </a:r>
          </a:p>
          <a:p>
            <a:endParaRPr lang="en-US" dirty="0"/>
          </a:p>
          <a:p>
            <a:r>
              <a:rPr lang="en-US" dirty="0" smtClean="0"/>
              <a:t>Generalized entropies and relative entropies</a:t>
            </a:r>
          </a:p>
        </p:txBody>
      </p:sp>
      <p:pic>
        <p:nvPicPr>
          <p:cNvPr id="1026" name="Picture 2" descr="Image result for distance de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60" y="125836"/>
            <a:ext cx="1116864" cy="168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020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28" y="21118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Metric distances and metric spaces (X,D)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4793"/>
            <a:ext cx="10515600" cy="495217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metric</a:t>
            </a:r>
            <a:r>
              <a:rPr lang="en-US" dirty="0" smtClean="0"/>
              <a:t> D </a:t>
            </a:r>
            <a:r>
              <a:rPr lang="en-US" dirty="0"/>
              <a:t>is a (distance) function that satisfies the following axioms: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M1. 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Non-negativity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M2. (</a:t>
            </a:r>
            <a:r>
              <a:rPr lang="en-US" dirty="0" smtClean="0">
                <a:solidFill>
                  <a:schemeClr val="accent2"/>
                </a:solidFill>
              </a:rPr>
              <a:t>Identity </a:t>
            </a:r>
            <a:r>
              <a:rPr lang="en-US" dirty="0">
                <a:solidFill>
                  <a:schemeClr val="accent2"/>
                </a:solidFill>
              </a:rPr>
              <a:t>of the </a:t>
            </a:r>
            <a:r>
              <a:rPr lang="en-US" dirty="0" err="1">
                <a:solidFill>
                  <a:schemeClr val="accent2"/>
                </a:solidFill>
              </a:rPr>
              <a:t>indiscernibles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M3. (</a:t>
            </a:r>
            <a:r>
              <a:rPr lang="en-US" dirty="0" smtClean="0">
                <a:solidFill>
                  <a:schemeClr val="accent2"/>
                </a:solidFill>
              </a:rPr>
              <a:t>Symmetry</a:t>
            </a:r>
            <a:r>
              <a:rPr lang="en-US" dirty="0" smtClean="0"/>
              <a:t>)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M4. 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Triangle </a:t>
            </a:r>
            <a:r>
              <a:rPr lang="en-US" dirty="0" smtClean="0">
                <a:solidFill>
                  <a:schemeClr val="accent2"/>
                </a:solidFill>
              </a:rPr>
              <a:t>inequality/subadditivity</a:t>
            </a:r>
            <a:r>
              <a:rPr lang="en-US" dirty="0" smtClean="0"/>
              <a:t>)  </a:t>
            </a:r>
            <a:endParaRPr lang="en-US" dirty="0"/>
          </a:p>
        </p:txBody>
      </p:sp>
      <p:pic>
        <p:nvPicPr>
          <p:cNvPr id="2050" name="Picture 2" descr="D(p_1,p_2)\geq 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05" y="2584650"/>
            <a:ext cx="2540845" cy="53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(p_1,p_2)=0 \Leftrightarrow p_1=p_2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47" y="3480433"/>
            <a:ext cx="4721982" cy="53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(p_1,p_2)=D(p_2,p_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91" y="4418812"/>
            <a:ext cx="4847817" cy="63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(p_1,p_2)+D(p_2,p_3) \geq D(p_1,p_3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8" y="5942707"/>
            <a:ext cx="7620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967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909" y="1821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Examples of metric spaces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Euclidean distance</a:t>
            </a:r>
          </a:p>
          <a:p>
            <a:r>
              <a:rPr lang="en-US" dirty="0"/>
              <a:t>Manhattan/Taxi cab </a:t>
            </a:r>
            <a:r>
              <a:rPr lang="en-US" dirty="0" smtClean="0"/>
              <a:t>distance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Minkowski</a:t>
            </a:r>
            <a:r>
              <a:rPr lang="en-US" dirty="0" smtClean="0">
                <a:solidFill>
                  <a:srgbClr val="FF0000"/>
                </a:solidFill>
              </a:rPr>
              <a:t> metric distances</a:t>
            </a:r>
          </a:p>
          <a:p>
            <a:endParaRPr lang="en-US" dirty="0"/>
          </a:p>
        </p:txBody>
      </p:sp>
      <p:pic>
        <p:nvPicPr>
          <p:cNvPr id="3074" name="Picture 2" descr="D_E(p,q)=\sqrt{\sum_{i=1}^d (p_i-q_i)^2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109" y="1580524"/>
            <a:ext cx="4931707" cy="81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_\alpha(p,q)=(\sum_{i=1}^d |p_i-q_i|^\alpha)^{\frac{1}{\alpha}}, \quad\alpha\geq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09" y="3273468"/>
            <a:ext cx="7620000" cy="6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_1(p,q)=\sum_{i=1}^d |p_i-q_i|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513" y="2278162"/>
            <a:ext cx="5367935" cy="7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32" y="3694164"/>
            <a:ext cx="2841383" cy="2585732"/>
          </a:xfrm>
          <a:prstGeom prst="rect">
            <a:avLst/>
          </a:prstGeom>
        </p:spPr>
      </p:pic>
      <p:pic>
        <p:nvPicPr>
          <p:cNvPr id="3082" name="Picture 10" descr="Image result for minkowski distanc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342" y="4064503"/>
            <a:ext cx="3298930" cy="23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1586" y="6279896"/>
            <a:ext cx="1843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 is not geodesic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15828" y="6400922"/>
            <a:ext cx="486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Non-metric (not convex) and metric balls (convex)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9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44" y="8541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Visualizing (shortest) paths in a chart: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(i.e., in local coordinates)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42" name="Picture 2" descr="Image result for manifold geodes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3" y="1447635"/>
            <a:ext cx="4575541" cy="240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0233" y="4057557"/>
            <a:ext cx="1105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You can only visualize a geometry by </a:t>
            </a:r>
            <a:r>
              <a:rPr lang="en-US" sz="2800" dirty="0" smtClean="0">
                <a:solidFill>
                  <a:srgbClr val="FF0000"/>
                </a:solidFill>
              </a:rPr>
              <a:t>rasterizing</a:t>
            </a:r>
            <a:r>
              <a:rPr lang="en-US" sz="2800" dirty="0" smtClean="0"/>
              <a:t> in a (local) coordinate chart</a:t>
            </a:r>
          </a:p>
          <a:p>
            <a:r>
              <a:rPr lang="en-US" sz="2800" dirty="0"/>
              <a:t>o</a:t>
            </a:r>
            <a:r>
              <a:rPr lang="en-US" sz="2800" dirty="0" smtClean="0"/>
              <a:t>r </a:t>
            </a:r>
            <a:r>
              <a:rPr lang="en-US" sz="2800" dirty="0" smtClean="0">
                <a:solidFill>
                  <a:srgbClr val="FF0000"/>
                </a:solidFill>
              </a:rPr>
              <a:t>drawing</a:t>
            </a:r>
            <a:r>
              <a:rPr lang="en-US" sz="2800" dirty="0" smtClean="0"/>
              <a:t> (conceptual) figures, or much better </a:t>
            </a:r>
            <a:r>
              <a:rPr lang="en-US" sz="2800" dirty="0" smtClean="0">
                <a:solidFill>
                  <a:srgbClr val="FF0000"/>
                </a:solidFill>
              </a:rPr>
              <a:t>imagining</a:t>
            </a:r>
            <a:r>
              <a:rPr lang="en-US" sz="2800" dirty="0" smtClean="0"/>
              <a:t> it in your head!</a:t>
            </a:r>
            <a:endParaRPr lang="en-US" sz="2800" dirty="0"/>
          </a:p>
        </p:txBody>
      </p:sp>
      <p:pic>
        <p:nvPicPr>
          <p:cNvPr id="5122" name="Picture 2" descr="Image result for chart &quot;coordinate lin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30" y="1447635"/>
            <a:ext cx="4797602" cy="257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39543" y="5530334"/>
            <a:ext cx="45704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rgbClr val="222222"/>
                </a:solidFill>
                <a:latin typeface="arial" panose="020B0604020202020204" pitchFamily="34" charset="0"/>
              </a:rPr>
              <a:t>Lev </a:t>
            </a:r>
            <a:r>
              <a:rPr lang="sv-SE" dirty="0" smtClean="0">
                <a:solidFill>
                  <a:srgbClr val="222222"/>
                </a:solidFill>
                <a:latin typeface="arial" panose="020B0604020202020204" pitchFamily="34" charset="0"/>
              </a:rPr>
              <a:t>Semenovich </a:t>
            </a:r>
            <a:r>
              <a:rPr lang="sv-SE" dirty="0">
                <a:solidFill>
                  <a:srgbClr val="222222"/>
                </a:solidFill>
                <a:latin typeface="arial" panose="020B0604020202020204" pitchFamily="34" charset="0"/>
              </a:rPr>
              <a:t>Pontryagin (1908–1988</a:t>
            </a:r>
            <a:r>
              <a:rPr lang="sv-SE" dirty="0" smtClean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sv-SE" dirty="0">
                <a:solidFill>
                  <a:srgbClr val="222222"/>
                </a:solidFill>
                <a:latin typeface="arial" panose="020B0604020202020204" pitchFamily="34" charset="0"/>
              </a:rPr>
              <a:t>b</a:t>
            </a:r>
            <a:r>
              <a:rPr lang="sv-SE" dirty="0" smtClean="0">
                <a:solidFill>
                  <a:srgbClr val="222222"/>
                </a:solidFill>
                <a:latin typeface="arial" panose="020B0604020202020204" pitchFamily="34" charset="0"/>
              </a:rPr>
              <a:t>lind by accident at 14 yo</a:t>
            </a:r>
            <a:endParaRPr lang="en-US" dirty="0"/>
          </a:p>
        </p:txBody>
      </p:sp>
      <p:pic>
        <p:nvPicPr>
          <p:cNvPr id="3074" name="Picture 2" descr="Image result for Lev Semen- ovich Pontrya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5043647"/>
            <a:ext cx="1243838" cy="177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eodesic arc great circ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150" y="158696"/>
            <a:ext cx="1294274" cy="129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29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177" y="190688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Inner product, induced norms </a:t>
            </a:r>
            <a:r>
              <a:rPr lang="en-US" sz="5400" b="1" dirty="0">
                <a:solidFill>
                  <a:schemeClr val="accent1"/>
                </a:solidFill>
              </a:rPr>
              <a:t>and </a:t>
            </a:r>
            <a:r>
              <a:rPr lang="en-US" sz="5400" b="1" dirty="0" smtClean="0">
                <a:solidFill>
                  <a:schemeClr val="accent1"/>
                </a:solidFill>
              </a:rPr>
              <a:t/>
            </a:r>
            <a:br>
              <a:rPr lang="en-US" sz="5400" b="1" dirty="0" smtClean="0">
                <a:solidFill>
                  <a:schemeClr val="accent1"/>
                </a:solidFill>
              </a:rPr>
            </a:br>
            <a:r>
              <a:rPr lang="en-US" sz="5400" b="1" dirty="0">
                <a:solidFill>
                  <a:schemeClr val="accent1"/>
                </a:solidFill>
              </a:rPr>
              <a:t>	</a:t>
            </a:r>
            <a:r>
              <a:rPr lang="en-US" sz="5400" b="1" dirty="0" smtClean="0">
                <a:solidFill>
                  <a:schemeClr val="accent1"/>
                </a:solidFill>
              </a:rPr>
              <a:t>				      induced distance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286" y="1321360"/>
            <a:ext cx="10515600" cy="531340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Inner </a:t>
            </a:r>
            <a:r>
              <a:rPr lang="en-US" b="1" dirty="0">
                <a:solidFill>
                  <a:srgbClr val="FF0000"/>
                </a:solidFill>
              </a:rPr>
              <a:t>product 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Induced </a:t>
            </a:r>
            <a:r>
              <a:rPr lang="en-US" b="1" dirty="0" smtClean="0">
                <a:solidFill>
                  <a:srgbClr val="FF0000"/>
                </a:solidFill>
              </a:rPr>
              <a:t>norm</a:t>
            </a:r>
          </a:p>
          <a:p>
            <a:r>
              <a:rPr lang="en-US" dirty="0" smtClean="0"/>
              <a:t>Induced </a:t>
            </a:r>
            <a:r>
              <a:rPr lang="en-US" b="1" dirty="0" smtClean="0">
                <a:solidFill>
                  <a:srgbClr val="FF0000"/>
                </a:solidFill>
              </a:rPr>
              <a:t>metric distance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Example with Euclidean distance an its dot/scalar product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 with </a:t>
            </a:r>
            <a:r>
              <a:rPr lang="en-US" dirty="0" err="1" smtClean="0"/>
              <a:t>Minkowski</a:t>
            </a:r>
            <a:r>
              <a:rPr lang="en-US" dirty="0" smtClean="0"/>
              <a:t> norms </a:t>
            </a:r>
            <a:endParaRPr lang="en-US" dirty="0"/>
          </a:p>
        </p:txBody>
      </p:sp>
      <p:pic>
        <p:nvPicPr>
          <p:cNvPr id="4098" name="Picture 2" descr="\inner{x}{y}_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161" y="1800482"/>
            <a:ext cx="1109156" cy="47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\|x\|_G=\sqrt{\inner{x}{x}_G}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81" y="2275267"/>
            <a:ext cx="3057088" cy="58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_G(p,q)=\|p-q\|_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567" y="2859935"/>
            <a:ext cx="3774026" cy="51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\inner{x}{y}_E=\sum_{i=1}^d x_iy_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4" y="4138938"/>
            <a:ext cx="4111543" cy="7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\|x\|_\alpha=\left(\sum_i |x_i|^\alpha \right)^{\frac{1}{\alpha}}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208" y="5703531"/>
            <a:ext cx="3834675" cy="7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M_\alpha(p,q)=\|p-q\|_\alph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085" y="5892218"/>
            <a:ext cx="3891692" cy="53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D_E(p,q)=\|p-q\|_E=\|p-q\|_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81" y="4302248"/>
            <a:ext cx="6180487" cy="5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590525" y="4325893"/>
            <a:ext cx="1121358" cy="582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943819" y="5766369"/>
            <a:ext cx="1121358" cy="582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036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52" y="-20382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Distances and </a:t>
            </a:r>
            <a:r>
              <a:rPr lang="en-US" b="1" dirty="0" smtClean="0">
                <a:solidFill>
                  <a:schemeClr val="accent1"/>
                </a:solidFill>
              </a:rPr>
              <a:t>some notational </a:t>
            </a:r>
            <a:r>
              <a:rPr lang="en-US" b="1" dirty="0">
                <a:solidFill>
                  <a:schemeClr val="accent1"/>
                </a:solidFill>
              </a:rPr>
              <a:t>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069" y="880585"/>
            <a:ext cx="10515600" cy="5624712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rgbClr val="FF0000"/>
                </a:solidFill>
              </a:rPr>
              <a:t>Typing distances</a:t>
            </a:r>
            <a:r>
              <a:rPr lang="en-US" dirty="0" smtClean="0"/>
              <a:t>: </a:t>
            </a:r>
            <a:r>
              <a:rPr lang="en-US" dirty="0"/>
              <a:t>between strings, vectors, matrices (tensors), graphs, probability densities, cumulative distribution functions, random variables (mutual information), etc.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to </a:t>
            </a:r>
            <a:r>
              <a:rPr lang="en-US" dirty="0"/>
              <a:t>indicate that the distance is </a:t>
            </a:r>
            <a:r>
              <a:rPr lang="en-US" dirty="0" smtClean="0"/>
              <a:t>oriented, </a:t>
            </a:r>
            <a:r>
              <a:rPr lang="en-US" dirty="0"/>
              <a:t>asymmetric: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Stemmed </a:t>
            </a:r>
            <a:r>
              <a:rPr lang="en-US" dirty="0"/>
              <a:t>from  </a:t>
            </a:r>
            <a:r>
              <a:rPr lang="en-US" dirty="0">
                <a:solidFill>
                  <a:srgbClr val="FF0000"/>
                </a:solidFill>
              </a:rPr>
              <a:t>information </a:t>
            </a:r>
            <a:r>
              <a:rPr lang="en-US" dirty="0" smtClean="0">
                <a:solidFill>
                  <a:srgbClr val="FF0000"/>
                </a:solidFill>
              </a:rPr>
              <a:t>theory</a:t>
            </a:r>
            <a:r>
              <a:rPr lang="en-US" dirty="0" smtClean="0"/>
              <a:t>                     </a:t>
            </a:r>
            <a:r>
              <a:rPr lang="en-US" dirty="0"/>
              <a:t>to avoid confusion with joint variables 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;</a:t>
            </a:r>
            <a:r>
              <a:rPr lang="en-US" dirty="0" smtClean="0"/>
              <a:t> to </a:t>
            </a:r>
            <a:r>
              <a:rPr lang="en-US" dirty="0"/>
              <a:t>indicate a symmetric but non-metric </a:t>
            </a:r>
            <a:r>
              <a:rPr lang="en-US" dirty="0" smtClean="0"/>
              <a:t>distance: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Example: Mutual information</a:t>
            </a:r>
            <a:r>
              <a:rPr lang="en-US" dirty="0"/>
              <a:t>	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Bracket []  </a:t>
            </a:r>
            <a:r>
              <a:rPr lang="en-US" dirty="0" smtClean="0"/>
              <a:t>to </a:t>
            </a:r>
            <a:r>
              <a:rPr lang="en-US" dirty="0"/>
              <a:t>indicate a statistical distance</a:t>
            </a:r>
            <a:r>
              <a:rPr lang="en-US" dirty="0" smtClean="0"/>
              <a:t>:</a:t>
            </a:r>
          </a:p>
          <a:p>
            <a:r>
              <a:rPr lang="en-US" dirty="0" smtClean="0"/>
              <a:t>For a parametric family P, </a:t>
            </a:r>
            <a:r>
              <a:rPr lang="en-US" dirty="0" smtClean="0">
                <a:solidFill>
                  <a:srgbClr val="FF0000"/>
                </a:solidFill>
              </a:rPr>
              <a:t>a statistical distance amount to a parameter distance: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D(p:q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060" y="2065946"/>
            <a:ext cx="1819392" cy="64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(p:q)\not=D(q:p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549" y="2639026"/>
            <a:ext cx="2540845" cy="37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(p\|q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869" y="3149861"/>
            <a:ext cx="1450276" cy="57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(X,Y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25" y="3551545"/>
            <a:ext cx="1620306" cy="52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(p;q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068" y="4005256"/>
            <a:ext cx="1696342" cy="67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D[p:q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564" y="5031952"/>
            <a:ext cx="1644741" cy="62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\def\calP{\mathcal{P}}D_\calP(\theta_1:\theta_2)=D[p_{\theta_1}:p_{\theta_2}]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39" y="6062865"/>
            <a:ext cx="6044535" cy="66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7835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305" y="-12143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Signed distances (failing non-negativity)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80" y="930300"/>
            <a:ext cx="6366209" cy="3080424"/>
          </a:xfrm>
          <a:prstGeom prst="rect">
            <a:avLst/>
          </a:prstGeom>
        </p:spPr>
      </p:pic>
      <p:pic>
        <p:nvPicPr>
          <p:cNvPr id="6146" name="Picture 2" descr="\def\CR{\mathrm{CR}}H_\Omega(p,q)=\log \CR(\bar{p},p,q,\bar{q}) = \log \frac{\|\bar{q}-p\| \|\bar{p}-q \|}{\|\bar{q}-q\| \|\bar{p}-p\|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94" y="4094812"/>
            <a:ext cx="6668575" cy="6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7062" y="4059907"/>
            <a:ext cx="44312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Hilbert-cross ratio metric</a:t>
            </a:r>
          </a:p>
          <a:p>
            <a:pPr algn="ctr"/>
            <a:r>
              <a:rPr lang="en-US" sz="3200" dirty="0" smtClean="0"/>
              <a:t>(signed)</a:t>
            </a:r>
            <a:endParaRPr lang="en-US" sz="3200" dirty="0"/>
          </a:p>
        </p:txBody>
      </p:sp>
      <p:pic>
        <p:nvPicPr>
          <p:cNvPr id="6148" name="Picture 4" descr="H_\Omega(p,q)=\log |\CR(\bar{p},p,q,\bar{q})|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57" y="5137125"/>
            <a:ext cx="6640612" cy="63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1970" y="6059654"/>
            <a:ext cx="11347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Clustering in Hilbert simplex geometry, arXiv:1704.00454 (2017)</a:t>
            </a:r>
          </a:p>
        </p:txBody>
      </p:sp>
    </p:spTree>
    <p:extLst>
      <p:ext uri="{BB962C8B-B14F-4D97-AF65-F5344CB8AC3E}">
        <p14:creationId xmlns:p14="http://schemas.microsoft.com/office/powerpoint/2010/main" val="27652787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Pseudo-metrics: Failing the identity of the </a:t>
            </a:r>
            <a:r>
              <a:rPr lang="en-US" b="1" dirty="0" err="1">
                <a:solidFill>
                  <a:schemeClr val="accent1"/>
                </a:solidFill>
              </a:rPr>
              <a:t>indiscernibles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we would like that the distance of a substring </a:t>
            </a:r>
            <a:r>
              <a:rPr lang="en-US" dirty="0" smtClean="0"/>
              <a:t>s' </a:t>
            </a:r>
            <a:r>
              <a:rPr lang="en-US" dirty="0"/>
              <a:t>to a string </a:t>
            </a:r>
            <a:r>
              <a:rPr lang="en-US" dirty="0" smtClean="0"/>
              <a:t>s </a:t>
            </a:r>
            <a:r>
              <a:rPr lang="en-US" dirty="0"/>
              <a:t>containing </a:t>
            </a:r>
            <a:r>
              <a:rPr lang="en-US" dirty="0" smtClean="0"/>
              <a:t>s' </a:t>
            </a:r>
            <a:r>
              <a:rPr lang="en-US" dirty="0"/>
              <a:t>is zero but not the converse</a:t>
            </a:r>
            <a:r>
              <a:rPr lang="en-US" dirty="0" smtClean="0"/>
              <a:t>.</a:t>
            </a:r>
          </a:p>
          <a:p>
            <a:r>
              <a:rPr lang="en-US" dirty="0"/>
              <a:t>Schubert </a:t>
            </a:r>
            <a:r>
              <a:rPr lang="en-US" dirty="0" smtClean="0"/>
              <a:t>distance: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560" y="2852257"/>
            <a:ext cx="5749735" cy="3422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3149" y="6311900"/>
            <a:ext cx="10361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Lucida Grande"/>
              </a:rPr>
              <a:t>Schubert varieties and distances between subspaces of different dimensions</a:t>
            </a:r>
            <a:endParaRPr lang="en-US" sz="2400" b="1" i="0" dirty="0">
              <a:solidFill>
                <a:schemeClr val="accent6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6943964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916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Failing </a:t>
            </a:r>
            <a:r>
              <a:rPr lang="en-US" b="1" dirty="0" smtClean="0">
                <a:solidFill>
                  <a:schemeClr val="accent1"/>
                </a:solidFill>
              </a:rPr>
              <a:t>symmetry: E.g., Funk oriented distance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634" y="889336"/>
            <a:ext cx="5338656" cy="2835059"/>
          </a:xfrm>
          <a:prstGeom prst="rect">
            <a:avLst/>
          </a:prstGeom>
        </p:spPr>
      </p:pic>
      <p:pic>
        <p:nvPicPr>
          <p:cNvPr id="7170" name="Picture 2" descr="H_\Omega(p_1,p_2)=\frac{F_\Omega(p_1,p_2)+F_\Omega^r(p_1,p_2)}{2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18" y="2700720"/>
            <a:ext cx="6123367" cy="83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567" y="1678600"/>
            <a:ext cx="63631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Hilbert cross-ratio metric is the arithmetic </a:t>
            </a:r>
          </a:p>
          <a:p>
            <a:r>
              <a:rPr lang="en-US" sz="2800" dirty="0" err="1"/>
              <a:t>s</a:t>
            </a:r>
            <a:r>
              <a:rPr lang="en-US" sz="2800" dirty="0" err="1" smtClean="0"/>
              <a:t>ymmetrization</a:t>
            </a:r>
            <a:r>
              <a:rPr lang="en-US" sz="2800" dirty="0" smtClean="0"/>
              <a:t> of </a:t>
            </a:r>
            <a:r>
              <a:rPr lang="en-US" sz="2800" b="1" u="sng" dirty="0" smtClean="0">
                <a:solidFill>
                  <a:srgbClr val="FF0000"/>
                </a:solidFill>
              </a:rPr>
              <a:t>Funk distances</a:t>
            </a:r>
            <a:endParaRPr lang="en-US" sz="2800" b="1" u="sng" dirty="0">
              <a:solidFill>
                <a:srgbClr val="FF0000"/>
              </a:solidFill>
            </a:endParaRPr>
          </a:p>
        </p:txBody>
      </p:sp>
      <p:pic>
        <p:nvPicPr>
          <p:cNvPr id="7172" name="Picture 4" descr="D^r(p:q)=D^*(p:q)=D(q:p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18" y="4766176"/>
            <a:ext cx="762000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2916" y="4007864"/>
            <a:ext cx="7901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Reverse distance </a:t>
            </a:r>
            <a:r>
              <a:rPr lang="en-US" sz="2800" dirty="0" smtClean="0"/>
              <a:t>or </a:t>
            </a:r>
            <a:r>
              <a:rPr lang="en-US" sz="2800" b="1" dirty="0" smtClean="0">
                <a:solidFill>
                  <a:srgbClr val="FF0000"/>
                </a:solidFill>
              </a:rPr>
              <a:t>dual distance </a:t>
            </a:r>
            <a:r>
              <a:rPr lang="en-US" sz="2800" dirty="0" smtClean="0"/>
              <a:t>(reference duality)</a:t>
            </a:r>
            <a:endParaRPr lang="en-US" sz="2800" dirty="0"/>
          </a:p>
        </p:txBody>
      </p:sp>
      <p:sp>
        <p:nvSpPr>
          <p:cNvPr id="9" name="Explosion 2 8"/>
          <p:cNvSpPr/>
          <p:nvPr/>
        </p:nvSpPr>
        <p:spPr>
          <a:xfrm>
            <a:off x="8078626" y="3821651"/>
            <a:ext cx="4113374" cy="1771128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Satisfies triangle inequality but fails symmetry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916" y="5530183"/>
            <a:ext cx="1163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Related to </a:t>
            </a:r>
            <a:r>
              <a:rPr lang="en-US" sz="2400" b="1" dirty="0" err="1" smtClean="0">
                <a:solidFill>
                  <a:srgbClr val="FF0000"/>
                </a:solidFill>
              </a:rPr>
              <a:t>Finsler</a:t>
            </a:r>
            <a:r>
              <a:rPr lang="en-US" sz="2400" b="1" dirty="0" smtClean="0">
                <a:solidFill>
                  <a:srgbClr val="FF0000"/>
                </a:solidFill>
              </a:rPr>
              <a:t> geometry </a:t>
            </a:r>
            <a:r>
              <a:rPr lang="en-US" sz="2400" dirty="0" smtClean="0"/>
              <a:t>that extends Riemannian geometry with a </a:t>
            </a:r>
            <a:r>
              <a:rPr lang="en-US" sz="2400" dirty="0" err="1" smtClean="0"/>
              <a:t>Finsler</a:t>
            </a:r>
            <a:r>
              <a:rPr lang="en-US" sz="2400" dirty="0" smtClean="0"/>
              <a:t> metric (norm)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92916" y="5991848"/>
            <a:ext cx="11810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Medians and means in </a:t>
            </a:r>
            <a:r>
              <a:rPr lang="en-US" sz="2400" b="1" dirty="0" err="1">
                <a:solidFill>
                  <a:schemeClr val="accent6"/>
                </a:solidFill>
              </a:rPr>
              <a:t>Finsler</a:t>
            </a:r>
            <a:r>
              <a:rPr lang="en-US" sz="2400" b="1" dirty="0">
                <a:solidFill>
                  <a:schemeClr val="accent6"/>
                </a:solidFill>
              </a:rPr>
              <a:t> geometry,  </a:t>
            </a:r>
            <a:r>
              <a:rPr lang="en-US" sz="2400" b="1" dirty="0" smtClean="0">
                <a:solidFill>
                  <a:schemeClr val="accent6"/>
                </a:solidFill>
              </a:rPr>
              <a:t>arXiv:1011.6076</a:t>
            </a:r>
          </a:p>
          <a:p>
            <a:r>
              <a:rPr lang="en-US" sz="2400" b="1" dirty="0">
                <a:solidFill>
                  <a:schemeClr val="accent6"/>
                </a:solidFill>
              </a:rPr>
              <a:t>A family of statistical symmetric divergences based on Jensen's inequality, arXiv:1009.4004 </a:t>
            </a:r>
          </a:p>
        </p:txBody>
      </p:sp>
    </p:spTree>
    <p:extLst>
      <p:ext uri="{BB962C8B-B14F-4D97-AF65-F5344CB8AC3E}">
        <p14:creationId xmlns:p14="http://schemas.microsoft.com/office/powerpoint/2010/main" val="34228285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1" y="24228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Failing t</a:t>
            </a:r>
            <a:r>
              <a:rPr lang="en-US" b="1" dirty="0" smtClean="0">
                <a:solidFill>
                  <a:schemeClr val="accent1"/>
                </a:solidFill>
              </a:rPr>
              <a:t>riangle inequality/subadditivity: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Kullback-Leibler</a:t>
            </a:r>
            <a:r>
              <a:rPr lang="en-US" dirty="0" smtClean="0"/>
              <a:t> divergence between two </a:t>
            </a:r>
            <a:r>
              <a:rPr lang="en-US" dirty="0" err="1" smtClean="0"/>
              <a:t>pmfs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Notice that the squared Euclidean distance fails the triangle inequality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\def\KL{\mathrm{KL}} \KL(p:q)=\sum_i p_i\log \frac{p_i}{q_i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057" y="2635642"/>
            <a:ext cx="76200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triangle inequal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442" y="83889"/>
            <a:ext cx="2921643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00181" y="6233946"/>
            <a:ext cx="9844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Clustering in Hilbert simplex geometry, arXiv:1704.00454</a:t>
            </a:r>
          </a:p>
        </p:txBody>
      </p:sp>
    </p:spTree>
    <p:extLst>
      <p:ext uri="{BB962C8B-B14F-4D97-AF65-F5344CB8AC3E}">
        <p14:creationId xmlns:p14="http://schemas.microsoft.com/office/powerpoint/2010/main" val="10755542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Scale-invariant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Itakura</a:t>
            </a:r>
            <a:r>
              <a:rPr lang="en-US" dirty="0" smtClean="0">
                <a:solidFill>
                  <a:srgbClr val="FF0000"/>
                </a:solidFill>
              </a:rPr>
              <a:t>-Saito divergence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Scale-invariance</a:t>
            </a:r>
            <a:r>
              <a:rPr lang="en-US" dirty="0" smtClean="0"/>
              <a:t> property: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Often used in music applications (spectrum)</a:t>
            </a:r>
            <a:endParaRPr lang="en-US" dirty="0"/>
          </a:p>
        </p:txBody>
      </p:sp>
      <p:pic>
        <p:nvPicPr>
          <p:cNvPr id="9218" name="Picture 2" descr="\def\IS{\mathrm{IS}}D_\IS(p:q) = \sum_i \frac{p_i}{q_i}-\log \frac{p_i}{q_i} 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392" y="2287194"/>
            <a:ext cx="76200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_\IS(\lambda p:\lambda q)=D_\IS(p:q),\quad \lambda&gt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005" y="3755827"/>
            <a:ext cx="762000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Fumitada Itakura (æ¿å æå¿ 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518" y="73661"/>
            <a:ext cx="1274973" cy="169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220442" y="1813865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Fumitada</a:t>
            </a:r>
            <a:r>
              <a:rPr lang="en-US" dirty="0" smtClean="0"/>
              <a:t> </a:t>
            </a:r>
            <a:r>
              <a:rPr lang="en-US" dirty="0" err="1" smtClean="0"/>
              <a:t>Itakura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685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25" y="-3067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Projective </a:t>
            </a:r>
            <a:r>
              <a:rPr lang="en-US" b="1" dirty="0" smtClean="0">
                <a:solidFill>
                  <a:schemeClr val="accent1"/>
                </a:solidFill>
              </a:rPr>
              <a:t>distances: E.g., </a:t>
            </a:r>
            <a:r>
              <a:rPr lang="en-US" b="1" dirty="0" err="1" smtClean="0">
                <a:solidFill>
                  <a:schemeClr val="accent1"/>
                </a:solidFill>
              </a:rPr>
              <a:t>Birkhoff’s</a:t>
            </a:r>
            <a:r>
              <a:rPr lang="en-US" b="1" dirty="0" smtClean="0">
                <a:solidFill>
                  <a:schemeClr val="accent1"/>
                </a:solidFill>
              </a:rPr>
              <a:t> distance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8336"/>
            <a:ext cx="10515600" cy="4351338"/>
          </a:xfrm>
        </p:spPr>
        <p:txBody>
          <a:bodyPr/>
          <a:lstStyle/>
          <a:p>
            <a:r>
              <a:rPr lang="en-US" dirty="0" smtClean="0"/>
              <a:t>Distance </a:t>
            </a:r>
            <a:r>
              <a:rPr lang="en-US" i="1" dirty="0" smtClean="0"/>
              <a:t>independent</a:t>
            </a:r>
            <a:r>
              <a:rPr lang="en-US" dirty="0" smtClean="0"/>
              <a:t> of both argument scaling factors</a:t>
            </a:r>
          </a:p>
          <a:p>
            <a:r>
              <a:rPr lang="en-US" dirty="0" smtClean="0"/>
              <a:t>C a cone that induces a partial order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the positive </a:t>
            </a:r>
            <a:r>
              <a:rPr lang="en-US" dirty="0" err="1" smtClean="0"/>
              <a:t>orthant</a:t>
            </a:r>
            <a:r>
              <a:rPr lang="en-US" dirty="0" smtClean="0"/>
              <a:t> cone, we have </a:t>
            </a:r>
            <a:r>
              <a:rPr lang="en-US" b="1" dirty="0" err="1" smtClean="0">
                <a:solidFill>
                  <a:srgbClr val="FF0000"/>
                </a:solidFill>
              </a:rPr>
              <a:t>Birkhoff’s</a:t>
            </a:r>
            <a:r>
              <a:rPr lang="en-US" b="1" dirty="0" smtClean="0">
                <a:solidFill>
                  <a:srgbClr val="FF0000"/>
                </a:solidFill>
              </a:rPr>
              <a:t> projective distance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0242" name="Picture 2" descr="B_C(p,q)=\log \frac{M(p:q)}{m(p:q)} = \log M_C(p:q)M_C(q:p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0" y="2321684"/>
            <a:ext cx="762000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 \preceq_C q \Leftrightarrow q-p\in 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59" y="1404069"/>
            <a:ext cx="4660841" cy="58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_C(p:q)= \inf \{ \beta\in\bbR \st p \preceq_C \beta q\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205" y="3154005"/>
            <a:ext cx="6475281" cy="5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_C(p:q) = \sup \{ \alpha\in\bbR \st \alpha q \preceq_C p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06" y="3724633"/>
            <a:ext cx="762000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\tilde{\delta}(p,q)=\log \max_{i,j} \frac{p_iq_j}{p_jq_i}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74" y="5070650"/>
            <a:ext cx="4428368" cy="8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\tilde{\delta}(\lambda_1 p, \lambda_2 q)=\tilde{\delta}(p,q),\quad \forall \lambda_1,\lambda_2&gt;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001" y="5121495"/>
            <a:ext cx="4948485" cy="45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2928" y="6189931"/>
            <a:ext cx="94669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On </a:t>
            </a:r>
            <a:r>
              <a:rPr lang="en-US" sz="3200" b="1" dirty="0" err="1">
                <a:solidFill>
                  <a:schemeClr val="accent6"/>
                </a:solidFill>
              </a:rPr>
              <a:t>Hölder</a:t>
            </a:r>
            <a:r>
              <a:rPr lang="en-US" sz="3200" b="1" dirty="0">
                <a:solidFill>
                  <a:schemeClr val="accent6"/>
                </a:solidFill>
              </a:rPr>
              <a:t> projective divergences, Entropy 19 (3), 2017</a:t>
            </a:r>
          </a:p>
        </p:txBody>
      </p:sp>
    </p:spTree>
    <p:extLst>
      <p:ext uri="{BB962C8B-B14F-4D97-AF65-F5344CB8AC3E}">
        <p14:creationId xmlns:p14="http://schemas.microsoft.com/office/powerpoint/2010/main" val="29240400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06" y="5782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distance: Total Variation  (TV) metric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587" y="2639357"/>
            <a:ext cx="10515600" cy="4351338"/>
          </a:xfrm>
        </p:spPr>
        <p:txBody>
          <a:bodyPr/>
          <a:lstStyle/>
          <a:p>
            <a:r>
              <a:rPr lang="en-US" dirty="0" smtClean="0"/>
              <a:t>The TV measures the </a:t>
            </a:r>
            <a:r>
              <a:rPr lang="en-US" dirty="0" smtClean="0">
                <a:solidFill>
                  <a:srgbClr val="FF0000"/>
                </a:solidFill>
              </a:rPr>
              <a:t>largest probability difference of an event </a:t>
            </a:r>
            <a:r>
              <a:rPr lang="en-US" dirty="0" smtClean="0"/>
              <a:t>E of the </a:t>
            </a:r>
            <a:r>
              <a:rPr lang="el-GR" dirty="0" smtClean="0"/>
              <a:t>σ</a:t>
            </a:r>
            <a:r>
              <a:rPr lang="en-US" dirty="0" smtClean="0"/>
              <a:t>-algebra of the sample space.</a:t>
            </a:r>
          </a:p>
          <a:p>
            <a:r>
              <a:rPr lang="en-US" dirty="0" smtClean="0"/>
              <a:t>When P and Q admit Radon-</a:t>
            </a:r>
            <a:r>
              <a:rPr lang="en-US" dirty="0" err="1" smtClean="0"/>
              <a:t>Nikodym</a:t>
            </a:r>
            <a:r>
              <a:rPr lang="en-US" dirty="0" smtClean="0"/>
              <a:t> densities p and q </a:t>
            </a:r>
            <a:r>
              <a:rPr lang="en-US" dirty="0" err="1" smtClean="0"/>
              <a:t>wrt</a:t>
            </a:r>
            <a:r>
              <a:rPr lang="en-US" dirty="0" smtClean="0"/>
              <a:t> µ, respectively, we have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Synonyms: city block distance, overlap </a:t>
            </a:r>
            <a:r>
              <a:rPr lang="en-US" dirty="0" smtClean="0"/>
              <a:t>distance, etc.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266" name="Picture 2" descr="\def\TV{\mathrm{TV}}&#10;\def\calF{\mathcal{F}}&#10;\TV(P,Q)=\sup_{E\in\calF} |P(E)-Q(E)|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613" y="1460576"/>
            <a:ext cx="7620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\def\TV{\mathrm{TV}}&#10;\def\dmu{d \mu}&#10;&#10;\TV(p,q)= \frac{1}{2}\|p(x)-q(x)\|\dmu(x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178" y="4396843"/>
            <a:ext cx="762000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\TV(p,q)=\frac{1}{2}\|p-q\|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458" y="5276304"/>
            <a:ext cx="4527097" cy="7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86045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Kolmogorov metric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distance between </a:t>
            </a:r>
            <a:r>
              <a:rPr lang="en-US" b="1" dirty="0" smtClean="0">
                <a:solidFill>
                  <a:srgbClr val="FF0000"/>
                </a:solidFill>
              </a:rPr>
              <a:t>distribution functions</a:t>
            </a:r>
            <a:r>
              <a:rPr lang="en-US" dirty="0" smtClean="0"/>
              <a:t>, less than TV:</a:t>
            </a:r>
            <a:endParaRPr lang="en-US" dirty="0"/>
          </a:p>
        </p:txBody>
      </p:sp>
      <p:pic>
        <p:nvPicPr>
          <p:cNvPr id="12292" name="Picture 4" descr="\def\bbR{\mathbb{R}}&#10;K(F_X,F_Y) = \sup_{u\in\bbR} |F_X(u)-F_Y(u)|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50" y="2494923"/>
            <a:ext cx="76200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6736" y="5144152"/>
            <a:ext cx="51283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Linux Libertine"/>
              </a:rPr>
              <a:t>Related to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Linux Libertine"/>
              </a:rPr>
              <a:t>Kolmogorov–Smirnov </a:t>
            </a:r>
            <a:r>
              <a:rPr lang="en-US" sz="3600" dirty="0">
                <a:solidFill>
                  <a:srgbClr val="000000"/>
                </a:solidFill>
                <a:latin typeface="Linux Libertine"/>
              </a:rPr>
              <a:t>test</a:t>
            </a:r>
            <a:endParaRPr lang="en-US" sz="36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27" y="5144152"/>
            <a:ext cx="3264584" cy="768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527" y="5912289"/>
            <a:ext cx="3266048" cy="503462"/>
          </a:xfrm>
          <a:prstGeom prst="rect">
            <a:avLst/>
          </a:prstGeom>
        </p:spPr>
      </p:pic>
      <p:pic>
        <p:nvPicPr>
          <p:cNvPr id="12294" name="Picture 6" descr="Andrej Nikolajewitsch Kolmogorov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241" y="251669"/>
            <a:ext cx="1270894" cy="184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852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154" y="2933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Manifold: Tangent spaces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27" y="2020687"/>
            <a:ext cx="8253299" cy="48322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361947">
            <a:off x="4450634" y="4038802"/>
            <a:ext cx="1127235" cy="74484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ZoneTexte 18"/>
          <p:cNvSpPr txBox="1"/>
          <p:nvPr/>
        </p:nvSpPr>
        <p:spPr>
          <a:xfrm>
            <a:off x="4755931" y="488393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mbria Math"/>
                <a:cs typeface="Cambria Math"/>
              </a:rPr>
              <a:t>T</a:t>
            </a:r>
            <a:r>
              <a:rPr lang="fr-FR" baseline="-25000" dirty="0" smtClean="0">
                <a:latin typeface="Cambria Math"/>
                <a:cs typeface="Cambria Math"/>
              </a:rPr>
              <a:t>p</a:t>
            </a:r>
            <a:r>
              <a:rPr lang="fr-FR" dirty="0" smtClean="0">
                <a:latin typeface="Cambria Math"/>
                <a:cs typeface="Cambria Math"/>
              </a:rPr>
              <a:t>M</a:t>
            </a:r>
            <a:endParaRPr lang="fr-FR" dirty="0">
              <a:latin typeface="Cambria Math"/>
              <a:cs typeface="Cambria Math"/>
            </a:endParaRPr>
          </a:p>
        </p:txBody>
      </p:sp>
      <p:sp>
        <p:nvSpPr>
          <p:cNvPr id="7" name="ZoneTexte 18"/>
          <p:cNvSpPr txBox="1"/>
          <p:nvPr/>
        </p:nvSpPr>
        <p:spPr>
          <a:xfrm>
            <a:off x="421262" y="1517614"/>
            <a:ext cx="4781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olidFill>
                <a:srgbClr val="230BB5"/>
              </a:solidFill>
              <a:latin typeface="Cambria Math"/>
              <a:cs typeface="Cambria Mat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230BB5"/>
                </a:solidFill>
                <a:latin typeface="Cambria Math"/>
                <a:cs typeface="Cambria Math"/>
              </a:rPr>
              <a:t>Tangent </a:t>
            </a:r>
            <a:r>
              <a:rPr lang="fr-FR" sz="2400" dirty="0" err="1" smtClean="0">
                <a:solidFill>
                  <a:srgbClr val="230BB5"/>
                </a:solidFill>
                <a:latin typeface="Cambria Math"/>
                <a:cs typeface="Cambria Math"/>
              </a:rPr>
              <a:t>vector</a:t>
            </a:r>
            <a:r>
              <a:rPr lang="fr-FR" sz="2400" dirty="0" smtClean="0">
                <a:solidFill>
                  <a:srgbClr val="230BB5"/>
                </a:solidFill>
                <a:latin typeface="Cambria Math"/>
                <a:cs typeface="Cambria Math"/>
              </a:rPr>
              <a:t> at p : V(p)</a:t>
            </a:r>
          </a:p>
          <a:p>
            <a:endParaRPr lang="fr-FR" sz="2400" dirty="0" smtClean="0">
              <a:solidFill>
                <a:srgbClr val="230BB5"/>
              </a:solidFill>
              <a:latin typeface="Cambria Math"/>
              <a:cs typeface="Cambria Math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867602" y="4189499"/>
            <a:ext cx="528145" cy="193047"/>
          </a:xfrm>
          <a:prstGeom prst="straightConnector1">
            <a:avLst/>
          </a:prstGeom>
          <a:ln w="28575">
            <a:solidFill>
              <a:srgbClr val="230BB5"/>
            </a:solidFill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ZoneTexte 18"/>
          <p:cNvSpPr txBox="1"/>
          <p:nvPr/>
        </p:nvSpPr>
        <p:spPr>
          <a:xfrm>
            <a:off x="4867602" y="433869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230BB5"/>
                </a:solidFill>
                <a:latin typeface="Cambria Math"/>
                <a:cs typeface="Cambria Math"/>
              </a:rPr>
              <a:t>V(p)</a:t>
            </a:r>
            <a:endParaRPr lang="fr-FR" dirty="0">
              <a:solidFill>
                <a:srgbClr val="230BB5"/>
              </a:solidFill>
              <a:latin typeface="Cambria Math"/>
              <a:cs typeface="Cambria Math"/>
            </a:endParaRPr>
          </a:p>
        </p:txBody>
      </p:sp>
      <p:sp>
        <p:nvSpPr>
          <p:cNvPr id="10" name="ZoneTexte 18"/>
          <p:cNvSpPr txBox="1"/>
          <p:nvPr/>
        </p:nvSpPr>
        <p:spPr>
          <a:xfrm>
            <a:off x="421262" y="1246059"/>
            <a:ext cx="4781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Cambria Math"/>
                <a:cs typeface="Cambria Math"/>
              </a:rPr>
              <a:t>Tangent </a:t>
            </a:r>
            <a:r>
              <a:rPr lang="fr-FR" sz="2400" dirty="0" err="1" smtClean="0">
                <a:latin typeface="Cambria Math"/>
                <a:cs typeface="Cambria Math"/>
              </a:rPr>
              <a:t>space</a:t>
            </a:r>
            <a:r>
              <a:rPr lang="fr-FR" sz="2400" dirty="0" smtClean="0">
                <a:latin typeface="Cambria Math"/>
                <a:cs typeface="Cambria Math"/>
              </a:rPr>
              <a:t> at p :  </a:t>
            </a:r>
            <a:r>
              <a:rPr lang="fr-FR" sz="2400" dirty="0" err="1" smtClean="0">
                <a:latin typeface="Cambria Math"/>
                <a:cs typeface="Cambria Math"/>
              </a:rPr>
              <a:t>T</a:t>
            </a:r>
            <a:r>
              <a:rPr lang="fr-FR" sz="2400" baseline="-25000" dirty="0" err="1" smtClean="0">
                <a:latin typeface="Cambria Math"/>
                <a:cs typeface="Cambria Math"/>
              </a:rPr>
              <a:t>p</a:t>
            </a:r>
            <a:r>
              <a:rPr lang="fr-FR" sz="2400" dirty="0" err="1" smtClean="0">
                <a:latin typeface="Cambria Math"/>
                <a:cs typeface="Cambria Math"/>
              </a:rPr>
              <a:t>M</a:t>
            </a:r>
            <a:r>
              <a:rPr lang="fr-FR" sz="2400" dirty="0" smtClean="0">
                <a:latin typeface="Cambria Math"/>
                <a:cs typeface="Cambria Math"/>
              </a:rPr>
              <a:t> ≅  </a:t>
            </a:r>
            <a:r>
              <a:rPr lang="fr-FR" sz="2400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 Math"/>
                <a:cs typeface="Cambria Math"/>
              </a:rPr>
              <a:t>R</a:t>
            </a:r>
            <a:r>
              <a:rPr lang="fr-FR" sz="2400" baseline="30000" dirty="0" smtClean="0">
                <a:latin typeface="Cambria Math"/>
                <a:cs typeface="Cambria Math"/>
              </a:rPr>
              <a:t>n</a:t>
            </a:r>
          </a:p>
          <a:p>
            <a:endParaRPr lang="fr-FR" sz="2400" dirty="0">
              <a:solidFill>
                <a:srgbClr val="230BB5"/>
              </a:solidFill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8"/>
              <p:cNvSpPr txBox="1"/>
              <p:nvPr/>
            </p:nvSpPr>
            <p:spPr>
              <a:xfrm>
                <a:off x="421262" y="2174289"/>
                <a:ext cx="47813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400" dirty="0" smtClean="0">
                  <a:solidFill>
                    <a:srgbClr val="230BB5"/>
                  </a:solidFill>
                  <a:latin typeface="Cambria Math"/>
                  <a:cs typeface="Cambria Math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>
                    <a:solidFill>
                      <a:srgbClr val="230BB5"/>
                    </a:solidFill>
                    <a:latin typeface="Cambria Math"/>
                    <a:cs typeface="Cambria Math"/>
                  </a:rPr>
                  <a:t>V(p)=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0" smtClean="0">
                        <a:solidFill>
                          <a:srgbClr val="230BB5"/>
                        </a:solidFill>
                        <a:latin typeface="Cambria Math" panose="02040503050406030204" pitchFamily="18" charset="0"/>
                        <a:cs typeface="Cambria Math"/>
                      </a:rPr>
                      <m:t>Σ</m:t>
                    </m:r>
                    <m:r>
                      <m:rPr>
                        <m:sty m:val="p"/>
                      </m:rPr>
                      <a:rPr lang="de-CH" sz="2400" b="0" i="0" baseline="-25000" smtClean="0">
                        <a:solidFill>
                          <a:srgbClr val="230BB5"/>
                        </a:solidFill>
                        <a:latin typeface="Cambria Math" panose="02040503050406030204" pitchFamily="18" charset="0"/>
                        <a:cs typeface="Cambria Math"/>
                      </a:rPr>
                      <m:t>i</m:t>
                    </m:r>
                    <m:r>
                      <a:rPr lang="de-CH" sz="2400" b="0" i="0" smtClean="0">
                        <a:solidFill>
                          <a:srgbClr val="230BB5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de-CH" sz="2400" b="0" i="0" smtClean="0">
                        <a:solidFill>
                          <a:srgbClr val="230BB5"/>
                        </a:solidFill>
                        <a:latin typeface="Cambria Math" panose="02040503050406030204" pitchFamily="18" charset="0"/>
                        <a:cs typeface="Cambria Math"/>
                      </a:rPr>
                      <m:t>Vi</m:t>
                    </m:r>
                    <m:r>
                      <a:rPr lang="de-CH" sz="2400" b="0" i="0" smtClean="0">
                        <a:solidFill>
                          <a:srgbClr val="230BB5"/>
                        </a:solidFill>
                        <a:latin typeface="Cambria Math" panose="02040503050406030204" pitchFamily="18" charset="0"/>
                        <a:cs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de-CH" sz="2400" b="0" i="0" smtClean="0">
                        <a:solidFill>
                          <a:srgbClr val="230BB5"/>
                        </a:solidFill>
                        <a:latin typeface="Cambria Math" panose="02040503050406030204" pitchFamily="18" charset="0"/>
                        <a:cs typeface="Cambria Math"/>
                      </a:rPr>
                      <m:t>p</m:t>
                    </m:r>
                    <m:r>
                      <a:rPr lang="de-CH" sz="2400" b="0" i="0" smtClean="0">
                        <a:solidFill>
                          <a:srgbClr val="230BB5"/>
                        </a:solidFill>
                        <a:latin typeface="Cambria Math" panose="02040503050406030204" pitchFamily="18" charset="0"/>
                        <a:cs typeface="Cambria Math"/>
                      </a:rPr>
                      <m:t>)</m:t>
                    </m:r>
                    <m:r>
                      <a:rPr lang="de-CH" sz="2400" b="0" i="0" smtClean="0">
                        <a:solidFill>
                          <a:srgbClr val="230BB5"/>
                        </a:solidFill>
                        <a:latin typeface="Cambria Math" panose="02040503050406030204" pitchFamily="18" charset="0"/>
                        <a:cs typeface="Cambria Math"/>
                      </a:rPr>
                      <m:t>𝜕</m:t>
                    </m:r>
                  </m:oMath>
                </a14:m>
                <a:r>
                  <a:rPr lang="fr-FR" sz="2400" baseline="-25000" dirty="0" smtClean="0">
                    <a:solidFill>
                      <a:srgbClr val="230BB5"/>
                    </a:solidFill>
                    <a:latin typeface="Cambria Math"/>
                    <a:cs typeface="Cambria Math"/>
                  </a:rPr>
                  <a:t>i</a:t>
                </a:r>
                <a:r>
                  <a:rPr lang="fr-FR" sz="2400" dirty="0" smtClean="0">
                    <a:solidFill>
                      <a:srgbClr val="230BB5"/>
                    </a:solidFill>
                    <a:latin typeface="Cambria Math"/>
                    <a:cs typeface="Cambria Math"/>
                  </a:rPr>
                  <a:t>(p)</a:t>
                </a:r>
                <a:endParaRPr lang="fr-FR" sz="2400" dirty="0">
                  <a:solidFill>
                    <a:srgbClr val="230BB5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62" y="2174289"/>
                <a:ext cx="4781360" cy="830997"/>
              </a:xfrm>
              <a:prstGeom prst="rect">
                <a:avLst/>
              </a:prstGeom>
              <a:blipFill>
                <a:blip r:embed="rId3"/>
                <a:stretch>
                  <a:fillRect l="-165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246" y="58344"/>
            <a:ext cx="2962906" cy="202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7390" y="4708026"/>
            <a:ext cx="34410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</a:t>
            </a:r>
            <a:r>
              <a:rPr lang="en-US" sz="2400" dirty="0" smtClean="0"/>
              <a:t>ntrinsic geometry view: </a:t>
            </a:r>
          </a:p>
          <a:p>
            <a:pPr algn="ctr"/>
            <a:r>
              <a:rPr lang="en-US" sz="2400" dirty="0" smtClean="0"/>
              <a:t>interpret a vector as a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d</a:t>
            </a:r>
            <a:r>
              <a:rPr lang="en-US" sz="2400" b="1" dirty="0" smtClean="0">
                <a:solidFill>
                  <a:srgbClr val="FF0000"/>
                </a:solidFill>
              </a:rPr>
              <a:t>irectional derivative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and</a:t>
            </a:r>
          </a:p>
          <a:p>
            <a:pPr algn="ctr"/>
            <a:r>
              <a:rPr lang="en-US" sz="2400" dirty="0"/>
              <a:t>n</a:t>
            </a:r>
            <a:r>
              <a:rPr lang="en-US" sz="2400" dirty="0" smtClean="0"/>
              <a:t>ot as an arrow </a:t>
            </a:r>
          </a:p>
          <a:p>
            <a:pPr algn="ctr"/>
            <a:endParaRPr lang="en-US" sz="2400" dirty="0"/>
          </a:p>
        </p:txBody>
      </p: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1828800" y="3005286"/>
            <a:ext cx="983142" cy="25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2347" y="3166245"/>
            <a:ext cx="25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Local basis vectors</a:t>
            </a:r>
            <a:endParaRPr lang="en-US" sz="2400" b="1" dirty="0"/>
          </a:p>
        </p:txBody>
      </p:sp>
      <p:pic>
        <p:nvPicPr>
          <p:cNvPr id="4098" name="Picture 2" descr="http://polcz.itk.ppke.hu/files/scripts/lie_geometrical_meaning_18_07_29_Time132928_runID0924/lie_geometrical_meaning_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90" y="2311952"/>
            <a:ext cx="3329741" cy="24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338" y="154058"/>
            <a:ext cx="1967463" cy="20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694" y="-205326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Classes of distances: </a:t>
            </a:r>
            <a:r>
              <a:rPr lang="en-US" b="1" u="sng" dirty="0" err="1" smtClean="0">
                <a:solidFill>
                  <a:schemeClr val="accent1"/>
                </a:solidFill>
              </a:rPr>
              <a:t>Csiszar’s</a:t>
            </a:r>
            <a:r>
              <a:rPr lang="en-US" b="1" u="sng" dirty="0" smtClean="0">
                <a:solidFill>
                  <a:schemeClr val="accent1"/>
                </a:solidFill>
              </a:rPr>
              <a:t> f-divergence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250" y="900206"/>
            <a:ext cx="11527173" cy="4351338"/>
          </a:xfrm>
        </p:spPr>
        <p:txBody>
          <a:bodyPr/>
          <a:lstStyle/>
          <a:p>
            <a:r>
              <a:rPr lang="en-US" dirty="0" smtClean="0"/>
              <a:t>Function f convex, strictly convex at 1, with f(1)=0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Include the </a:t>
            </a:r>
            <a:r>
              <a:rPr lang="en-US" dirty="0" err="1" smtClean="0"/>
              <a:t>Kullback-Leibler</a:t>
            </a:r>
            <a:r>
              <a:rPr lang="en-US" dirty="0" smtClean="0"/>
              <a:t> divergence for f(u)=-log u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Invariant divergence </a:t>
            </a:r>
            <a:r>
              <a:rPr lang="en-US" dirty="0" smtClean="0"/>
              <a:t>in information geometry (information monotone)</a:t>
            </a:r>
            <a:endParaRPr lang="en-US" dirty="0"/>
          </a:p>
        </p:txBody>
      </p:sp>
      <p:pic>
        <p:nvPicPr>
          <p:cNvPr id="13314" name="Picture 2" descr="I_f(p:q) =\int p f\left( \frac{q}{p} \right)d \mu\geq f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716" y="1274819"/>
            <a:ext cx="76200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66" y="3421356"/>
            <a:ext cx="7227319" cy="30018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1020" y="6357076"/>
            <a:ext cx="10360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On the chi square and higher-order chi distances for approximating f-divergences, IEEE SPL 2013</a:t>
            </a:r>
          </a:p>
        </p:txBody>
      </p:sp>
    </p:spTree>
    <p:extLst>
      <p:ext uri="{BB962C8B-B14F-4D97-AF65-F5344CB8AC3E}">
        <p14:creationId xmlns:p14="http://schemas.microsoft.com/office/powerpoint/2010/main" val="3571819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855" y="-30475"/>
            <a:ext cx="1200912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Axioms for a statistical distance (Ali &amp; </a:t>
            </a:r>
            <a:r>
              <a:rPr lang="en-US" b="1" dirty="0" err="1" smtClean="0">
                <a:solidFill>
                  <a:schemeClr val="accent1"/>
                </a:solidFill>
              </a:rPr>
              <a:t>Silvey</a:t>
            </a:r>
            <a:r>
              <a:rPr lang="en-US" b="1" dirty="0" smtClean="0">
                <a:solidFill>
                  <a:schemeClr val="accent1"/>
                </a:solidFill>
              </a:rPr>
              <a:t>, 1966)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0" y="1014099"/>
            <a:ext cx="10458450" cy="638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5" y="1775350"/>
            <a:ext cx="10448925" cy="152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0738" y="2295398"/>
            <a:ext cx="4611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Coarser sigma-algebra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More distinguishability of stochastic processes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15" y="3570703"/>
            <a:ext cx="5343525" cy="56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640" y="3608802"/>
            <a:ext cx="4076700" cy="485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55" y="4239584"/>
            <a:ext cx="10668000" cy="67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30" y="4915859"/>
            <a:ext cx="9134475" cy="18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7520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646" y="571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Classes of distances: </a:t>
            </a:r>
            <a:r>
              <a:rPr lang="en-US" b="1" u="sng" dirty="0" smtClean="0">
                <a:solidFill>
                  <a:schemeClr val="accent1"/>
                </a:solidFill>
              </a:rPr>
              <a:t>Bregman divergence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255" y="1288729"/>
            <a:ext cx="10515600" cy="512045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Bregman divergence </a:t>
            </a:r>
            <a:r>
              <a:rPr lang="en-US" dirty="0" smtClean="0"/>
              <a:t>between parameters for a strictly convex and differentiable convex function F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canonical divergence of dually flat spaces</a:t>
            </a:r>
          </a:p>
          <a:p>
            <a:r>
              <a:rPr lang="en-US" dirty="0" smtClean="0"/>
              <a:t>Extend to other types (matrices, functions,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4338" name="Picture 2" descr="Image result for nielsen nock bregman div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60" y="1945569"/>
            <a:ext cx="5205504" cy="30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B_{F}\left(\theta_{1} : \theta_{2}\right) :=F\left(\theta_{1}\right)-F\left(\theta_{2}\right)-\left(\theta_{1}-\theta_{2}\right)^{\top} \nabla F\left(\theta_{2}\righ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3" y="3185891"/>
            <a:ext cx="6389662" cy="39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9633" y="6108931"/>
            <a:ext cx="1183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Mining 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matrix data with Bregman matrix divergences for portfolio 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selection</a:t>
            </a:r>
            <a:r>
              <a:rPr lang="en-US" b="1" dirty="0" err="1" smtClean="0">
                <a:solidFill>
                  <a:schemeClr val="accent6"/>
                </a:solidFill>
                <a:latin typeface="Arial" panose="020B0604020202020204" pitchFamily="34" charset="0"/>
              </a:rPr>
              <a:t>."</a:t>
            </a:r>
            <a:r>
              <a:rPr lang="en-US" b="1" i="1" dirty="0" err="1" smtClean="0">
                <a:solidFill>
                  <a:schemeClr val="accent6"/>
                </a:solidFill>
                <a:latin typeface="Arial" panose="020B0604020202020204" pitchFamily="34" charset="0"/>
              </a:rPr>
              <a:t>Matrix</a:t>
            </a:r>
            <a:r>
              <a:rPr lang="en-US" b="1" i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>
                <a:solidFill>
                  <a:schemeClr val="accent6"/>
                </a:solidFill>
                <a:latin typeface="Arial" panose="020B0604020202020204" pitchFamily="34" charset="0"/>
              </a:rPr>
              <a:t>Information Geometry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. Springer, Berlin, Heidelberg, 2013. 373-402.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4342" name="Picture 6" descr="Image result for Jensen divergence nielsen n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301925"/>
            <a:ext cx="2220839" cy="9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366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20117" y="-68937"/>
            <a:ext cx="119737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Matrix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84959" y="6343807"/>
            <a:ext cx="10842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Mining Matrix Data with Bregman Matrix Divergences for Portfolio Selection, 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6440966" y="5918882"/>
            <a:ext cx="5333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Bregman–</a:t>
            </a:r>
            <a:r>
              <a:rPr lang="en-US" sz="2800" dirty="0" err="1" smtClean="0"/>
              <a:t>Schatten</a:t>
            </a:r>
            <a:r>
              <a:rPr lang="en-US" sz="2800" dirty="0" smtClean="0"/>
              <a:t> p-divergences…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08484" y="905120"/>
            <a:ext cx="5054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/>
              <a:t>For </a:t>
            </a:r>
            <a:r>
              <a:rPr lang="pt-BR" sz="3200" u="sng" dirty="0" smtClean="0"/>
              <a:t>real </a:t>
            </a:r>
            <a:r>
              <a:rPr lang="pt-BR" sz="3200" u="sng" dirty="0"/>
              <a:t>symmetric </a:t>
            </a:r>
            <a:r>
              <a:rPr lang="pt-BR" sz="3200" u="sng" dirty="0" smtClean="0"/>
              <a:t>matrices</a:t>
            </a:r>
            <a:r>
              <a:rPr lang="pt-BR" sz="3200" dirty="0" smtClean="0"/>
              <a:t>:</a:t>
            </a:r>
            <a:endParaRPr lang="en-US" sz="3200" dirty="0"/>
          </a:p>
        </p:txBody>
      </p:sp>
      <p:pic>
        <p:nvPicPr>
          <p:cNvPr id="1028" name="Picture 4" descr="B_{F}(L:N) =F({L})-F({N})-\mathrm{tr}\left(({L}-{N}) \nabla_{F}^{\top}({N})\righ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44" y="1548776"/>
            <a:ext cx="10135487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08484" y="2297621"/>
            <a:ext cx="8390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w</a:t>
            </a:r>
            <a:r>
              <a:rPr lang="pt-BR" sz="2800" dirty="0" smtClean="0"/>
              <a:t>here F is  a strictly convex and differentiable generator</a:t>
            </a:r>
            <a:endParaRPr lang="en-US" sz="2800" dirty="0"/>
          </a:p>
        </p:txBody>
      </p:sp>
      <p:pic>
        <p:nvPicPr>
          <p:cNvPr id="1030" name="Picture 6" descr="F:\mathrm{Sym}(d,d)\rightarrow \mathbb{R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149" y="2347203"/>
            <a:ext cx="3490958" cy="5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937" y="3356681"/>
            <a:ext cx="60198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accent2"/>
                </a:solidFill>
              </a:rPr>
              <a:t>Squared </a:t>
            </a:r>
            <a:r>
              <a:rPr lang="en-US" sz="3200" dirty="0" err="1" smtClean="0">
                <a:solidFill>
                  <a:schemeClr val="accent2"/>
                </a:solidFill>
              </a:rPr>
              <a:t>Froebenius</a:t>
            </a:r>
            <a:r>
              <a:rPr lang="en-US" sz="3200" dirty="0" smtClean="0">
                <a:solidFill>
                  <a:schemeClr val="accent2"/>
                </a:solidFill>
              </a:rPr>
              <a:t> distance </a:t>
            </a:r>
            <a:r>
              <a:rPr lang="en-US" sz="3200" dirty="0" smtClean="0"/>
              <a:t>for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von Neumann </a:t>
            </a:r>
            <a:r>
              <a:rPr lang="en-US" sz="3200" dirty="0" smtClean="0">
                <a:solidFill>
                  <a:schemeClr val="accent2"/>
                </a:solidFill>
              </a:rPr>
              <a:t>divergence </a:t>
            </a:r>
            <a:r>
              <a:rPr lang="en-US" sz="3200" dirty="0" smtClean="0"/>
              <a:t>for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Log-</a:t>
            </a:r>
            <a:r>
              <a:rPr lang="en-US" sz="3200" dirty="0" err="1">
                <a:solidFill>
                  <a:schemeClr val="accent2"/>
                </a:solidFill>
              </a:rPr>
              <a:t>det</a:t>
            </a:r>
            <a:r>
              <a:rPr lang="en-US" sz="3200" dirty="0" smtClean="0">
                <a:solidFill>
                  <a:schemeClr val="accent2"/>
                </a:solidFill>
              </a:rPr>
              <a:t> divergence </a:t>
            </a:r>
            <a:r>
              <a:rPr lang="en-US" sz="3200" dirty="0" smtClean="0"/>
              <a:t>for  </a:t>
            </a:r>
            <a:endParaRPr lang="en-US" sz="3200" dirty="0"/>
          </a:p>
        </p:txBody>
      </p:sp>
      <p:pic>
        <p:nvPicPr>
          <p:cNvPr id="1032" name="Picture 8" descr="F(X)=\|X\|_F^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790" y="3354979"/>
            <a:ext cx="2802981" cy="5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_{\mathrm{vN}}(X,:Y)=\mathrm{tr} (X\log X-X \log Y-X+Y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869" y="4414616"/>
            <a:ext cx="7620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_{\mathrm{ld}}(X:Y)=\mathrm{tr}\left(X Y^{-1}\right)-\log \mathrm{det}\left(X Y^{-1}\right)-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863" y="5508821"/>
            <a:ext cx="76200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(X)=-\log \mathrm{det}(X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4913447"/>
            <a:ext cx="3499666" cy="46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(X)=\mathrm{tr}(X\log X-X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8" y="3893992"/>
            <a:ext cx="4648590" cy="52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matrix bregman divergen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04" y="60615"/>
            <a:ext cx="1342317" cy="199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2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00" y="-176852"/>
            <a:ext cx="1184595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Jensen difference/</a:t>
            </a:r>
            <a:r>
              <a:rPr lang="en-US" b="1" u="sng" dirty="0" smtClean="0">
                <a:solidFill>
                  <a:schemeClr val="accent1"/>
                </a:solidFill>
              </a:rPr>
              <a:t>Jensen divergence </a:t>
            </a:r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n-US" b="1" dirty="0" err="1" smtClean="0">
                <a:solidFill>
                  <a:schemeClr val="accent1"/>
                </a:solidFill>
              </a:rPr>
              <a:t>Burbea</a:t>
            </a:r>
            <a:r>
              <a:rPr lang="en-US" b="1" dirty="0" smtClean="0">
                <a:solidFill>
                  <a:schemeClr val="accent1"/>
                </a:solidFill>
              </a:rPr>
              <a:t>-Rao)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14" y="4191958"/>
            <a:ext cx="5411599" cy="123571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Asymptotic scaled Jensen divergence amount to a Bregman or reverse Bregman divergence</a:t>
            </a:r>
            <a:endParaRPr lang="en-US" dirty="0"/>
          </a:p>
        </p:txBody>
      </p:sp>
      <p:pic>
        <p:nvPicPr>
          <p:cNvPr id="15362" name="Picture 2" descr="J_F(\theta_1,\theta_2) =\frac{F(\theta_1)+F(\theta_2)}{2}  -F \left(\frac{\theta_1+\theta_2}{2}\right) \geq 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3" y="2951583"/>
            <a:ext cx="6784148" cy="78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2343" y="5742487"/>
            <a:ext cx="121446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The </a:t>
            </a:r>
            <a:r>
              <a:rPr lang="en-US" sz="2000" b="1" dirty="0" err="1" smtClean="0">
                <a:solidFill>
                  <a:schemeClr val="accent6"/>
                </a:solidFill>
              </a:rPr>
              <a:t>Burbea</a:t>
            </a:r>
            <a:r>
              <a:rPr lang="en-US" sz="2000" b="1" dirty="0" smtClean="0">
                <a:solidFill>
                  <a:schemeClr val="accent6"/>
                </a:solidFill>
              </a:rPr>
              <a:t>-Rao </a:t>
            </a:r>
            <a:r>
              <a:rPr lang="en-US" sz="2000" b="1" dirty="0">
                <a:solidFill>
                  <a:schemeClr val="accent6"/>
                </a:solidFill>
              </a:rPr>
              <a:t>and B</a:t>
            </a:r>
            <a:r>
              <a:rPr lang="en-US" sz="2000" b="1" dirty="0" smtClean="0">
                <a:solidFill>
                  <a:schemeClr val="accent6"/>
                </a:solidFill>
              </a:rPr>
              <a:t>hattacharyya </a:t>
            </a:r>
            <a:r>
              <a:rPr lang="en-US" sz="2000" b="1" dirty="0">
                <a:solidFill>
                  <a:schemeClr val="accent6"/>
                </a:solidFill>
              </a:rPr>
              <a:t>centroids." </a:t>
            </a:r>
            <a:r>
              <a:rPr lang="en-US" sz="2000" b="1" i="1" dirty="0">
                <a:solidFill>
                  <a:schemeClr val="accent6"/>
                </a:solidFill>
              </a:rPr>
              <a:t>IEEE Transactions on Information Theory</a:t>
            </a:r>
            <a:r>
              <a:rPr lang="en-US" sz="2000" b="1" dirty="0">
                <a:solidFill>
                  <a:schemeClr val="accent6"/>
                </a:solidFill>
              </a:rPr>
              <a:t> 57.8 (2011): 5455-5466. </a:t>
            </a:r>
            <a:endParaRPr lang="en-US" sz="2000" b="1" dirty="0" smtClean="0">
              <a:solidFill>
                <a:schemeClr val="accent6"/>
              </a:solidFill>
            </a:endParaRPr>
          </a:p>
          <a:p>
            <a:r>
              <a:rPr lang="en-US" sz="2000" b="1" dirty="0" smtClean="0">
                <a:solidFill>
                  <a:schemeClr val="accent6"/>
                </a:solidFill>
                <a:hlinkClick r:id="rId4"/>
              </a:rPr>
              <a:t>Bregman chord divergence: https</a:t>
            </a:r>
            <a:r>
              <a:rPr lang="en-US" sz="2000" b="1" dirty="0">
                <a:solidFill>
                  <a:schemeClr val="accent6"/>
                </a:solidFill>
                <a:hlinkClick r:id="rId4"/>
              </a:rPr>
              <a:t>://</a:t>
            </a:r>
            <a:r>
              <a:rPr lang="en-US" sz="2000" b="1" dirty="0" smtClean="0">
                <a:solidFill>
                  <a:schemeClr val="accent6"/>
                </a:solidFill>
                <a:hlinkClick r:id="rId4"/>
              </a:rPr>
              <a:t>arxiv.org/abs/1810.09113</a:t>
            </a:r>
            <a:endParaRPr lang="en-US" sz="2000" b="1" dirty="0" smtClean="0">
              <a:solidFill>
                <a:schemeClr val="accent6"/>
              </a:solidFill>
            </a:endParaRPr>
          </a:p>
          <a:p>
            <a:r>
              <a:rPr lang="en-US" sz="2000" b="1" dirty="0">
                <a:solidFill>
                  <a:schemeClr val="accent6"/>
                </a:solidFill>
              </a:rPr>
              <a:t>A family of statistical symmetric divergences based on Jensen's inequality, arXiv:1009.4004 </a:t>
            </a:r>
            <a:endParaRPr lang="en-US" sz="2000" b="1" dirty="0" smtClean="0">
              <a:solidFill>
                <a:schemeClr val="accent6"/>
              </a:solidFill>
            </a:endParaRPr>
          </a:p>
          <a:p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562" y="897621"/>
            <a:ext cx="5360443" cy="3357330"/>
          </a:xfrm>
          <a:prstGeom prst="rect">
            <a:avLst/>
          </a:prstGeom>
        </p:spPr>
      </p:pic>
      <p:pic>
        <p:nvPicPr>
          <p:cNvPr id="15364" name="Picture 4" descr="J_{\alpha}^{F}(\theta_1 : \theta_2)=\left\{\begin{array}{ll}{\frac{1}{\alpha(1-\alpha)} J^{\prime F}(\theta_1: \theta_2)} &amp; {\alpha \neq\{0,1\}} \\ {B_{F}(\theta_1: \theta_2)} &amp; {\alpha=1} \\ {B_{F}(\theta_2 : \theta_1)} &amp; {\alpha=0}\end{array}\right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16" y="4116255"/>
            <a:ext cx="3864261" cy="153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12426" y="1706138"/>
            <a:ext cx="6861495" cy="2217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Introduced by </a:t>
            </a:r>
            <a:r>
              <a:rPr lang="en-US" dirty="0" err="1" smtClean="0"/>
              <a:t>Burbea</a:t>
            </a:r>
            <a:r>
              <a:rPr lang="en-US" dirty="0" smtClean="0"/>
              <a:t> and Rao</a:t>
            </a:r>
          </a:p>
          <a:p>
            <a:r>
              <a:rPr lang="en-US" dirty="0" smtClean="0"/>
              <a:t>Vertical gap induced by Jensen inequality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041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39" y="11345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divergences amount to parameter divergences for exponential families: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971"/>
            <a:ext cx="12122667" cy="35520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3733" y="6224941"/>
            <a:ext cx="12004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The </a:t>
            </a:r>
            <a:r>
              <a:rPr lang="en-US" sz="2000" b="1" dirty="0" err="1">
                <a:solidFill>
                  <a:schemeClr val="accent6"/>
                </a:solidFill>
              </a:rPr>
              <a:t>Burbea-Bao</a:t>
            </a:r>
            <a:r>
              <a:rPr lang="en-US" sz="2000" b="1" dirty="0">
                <a:solidFill>
                  <a:schemeClr val="accent6"/>
                </a:solidFill>
              </a:rPr>
              <a:t> and Bhattacharyya centroids, IEEE Transactions on Information Theory 57(8), 2011 </a:t>
            </a:r>
          </a:p>
        </p:txBody>
      </p:sp>
    </p:spTree>
    <p:extLst>
      <p:ext uri="{BB962C8B-B14F-4D97-AF65-F5344CB8AC3E}">
        <p14:creationId xmlns:p14="http://schemas.microsoft.com/office/powerpoint/2010/main" val="14949604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11" y="735181"/>
            <a:ext cx="5178060" cy="3401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8" y="-21909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chord divergence: Free of gradient!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299" y="879566"/>
            <a:ext cx="51558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Ordinary Bregman divergence</a:t>
            </a:r>
          </a:p>
          <a:p>
            <a:r>
              <a:rPr lang="en-US" sz="3200" dirty="0"/>
              <a:t>r</a:t>
            </a:r>
            <a:r>
              <a:rPr lang="en-US" sz="3200" dirty="0" smtClean="0"/>
              <a:t>equires </a:t>
            </a:r>
            <a:r>
              <a:rPr lang="en-US" sz="3200" u="sng" dirty="0" smtClean="0"/>
              <a:t>gradient calculation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6" name="Picture 2" descr="B_F(\theta_1:\theta_2) = F(\theta_1)-F(\theta_2)-(\theta_1-\theta_2)^\top \nabla F(\theta_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9" y="2168837"/>
            <a:ext cx="5273721" cy="3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2774" y="2717067"/>
            <a:ext cx="51809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Bregman chord divergence</a:t>
            </a:r>
          </a:p>
          <a:p>
            <a:r>
              <a:rPr lang="en-US" sz="3200" dirty="0"/>
              <a:t>u</a:t>
            </a:r>
            <a:r>
              <a:rPr lang="en-US" sz="3200" dirty="0" smtClean="0"/>
              <a:t>ses two extra scalars </a:t>
            </a:r>
            <a:r>
              <a:rPr lang="el-GR" sz="2800" dirty="0" smtClean="0"/>
              <a:t>α</a:t>
            </a:r>
            <a:r>
              <a:rPr lang="en-US" sz="2800" dirty="0" smtClean="0"/>
              <a:t> and </a:t>
            </a:r>
            <a:r>
              <a:rPr lang="el-GR" sz="2800" dirty="0" smtClean="0"/>
              <a:t>β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pic>
        <p:nvPicPr>
          <p:cNvPr id="1028" name="Picture 4" descr="B_F^{\alpha,\beta}(\theta_1:\theta_2)=F(\theta_1) - F\left((\theta_1\theta_2)_\alpha\right) - \frac{\alpha \left( F\left((\theta_1\theta_2)_\beta\right) - F\left((\theta_1\theta_2)_\alpha\right)\right)}{\beta-\alpha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29" y="3862303"/>
            <a:ext cx="7294100" cy="5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(\theta_1\theta_2)_\alpha = (1-\alpha)\theta_1+\alpha\theta_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356" y="4522448"/>
            <a:ext cx="3395065" cy="36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6348" y="4459818"/>
            <a:ext cx="448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Using linear interpolation notation</a:t>
            </a:r>
            <a:endParaRPr lang="en-US" sz="2000" dirty="0"/>
          </a:p>
        </p:txBody>
      </p:sp>
      <p:sp>
        <p:nvSpPr>
          <p:cNvPr id="7" name="Explosion 1 6"/>
          <p:cNvSpPr/>
          <p:nvPr/>
        </p:nvSpPr>
        <p:spPr>
          <a:xfrm>
            <a:off x="7964459" y="3771876"/>
            <a:ext cx="2203267" cy="147143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No gradient!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B_F(\theta_1:\theta_2) \simeq_{\epsilon\rightarrow 0} B_F^{1-\epsilon,1}(\theta_1:\theta_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222" y="5089926"/>
            <a:ext cx="4364848" cy="4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\lim_{\beta\rightarrow\alpha} B_F^{\alpha,\beta}(\theta_1:\theta_2)=B_F^{\alpha}(\theta_1:\theta_2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9" y="5040170"/>
            <a:ext cx="5335077" cy="5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218990" y="5089926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and</a:t>
            </a:r>
            <a:endParaRPr lang="en-US" sz="2400" dirty="0"/>
          </a:p>
        </p:txBody>
      </p:sp>
      <p:pic>
        <p:nvPicPr>
          <p:cNvPr id="1036" name="Picture 12" descr="B_F^\alpha(\theta_1:\theta_2)=F(\theta_1)-F\left((\theta_1\theta_2)_\alpha\right)-\alpha(\theta_1-\theta_2)^\top \nabla F\left((\theta_1\theta_2)_\alpha\right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49" y="5739428"/>
            <a:ext cx="7620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6852" y="5719941"/>
            <a:ext cx="4348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Subfamily of </a:t>
            </a:r>
            <a:r>
              <a:rPr lang="en-US" b="1" dirty="0" smtClean="0">
                <a:solidFill>
                  <a:srgbClr val="FF0000"/>
                </a:solidFill>
              </a:rPr>
              <a:t>Bregman tangent divergences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20069" y="6257735"/>
            <a:ext cx="8613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The Bregman chord divergence, arXiv:1810.09113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850674" y="1837509"/>
            <a:ext cx="235132" cy="331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Image result for celebration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90" y="3965059"/>
            <a:ext cx="939131" cy="93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3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7288" y="-210230"/>
            <a:ext cx="120156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accent1"/>
                </a:solidFill>
              </a:rPr>
              <a:t>The Jensen chord divergence: Truncated skew Jensen divergences 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56" y="749803"/>
            <a:ext cx="6106921" cy="4389185"/>
          </a:xfrm>
          <a:prstGeom prst="rect">
            <a:avLst/>
          </a:prstGeom>
        </p:spPr>
      </p:pic>
      <p:pic>
        <p:nvPicPr>
          <p:cNvPr id="6" name="Picture 2" descr="J_F^{\alpha,\beta,\gamma}(p:q)=(F(p)F(q))_\gamma -(F((pq)_\alpha)F((pq)_\beta))_\lamb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85" y="2016172"/>
            <a:ext cx="5242560" cy="36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((pq)_\alpha(pq)_\beta)_\lambda=(pq)_\gamma \text{ with } \gamma\in (\alpha,\b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00" y="2632824"/>
            <a:ext cx="4187643" cy="36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_F^{\alpha,\beta,\gamma}(p:q)=(F(p)F(q))_\gamma -(F((pq)_\alpha)F((pq)_\beta))_{\frac{\gamma-\alpha}{\beta-\alpha}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86" y="3602614"/>
            <a:ext cx="5242559" cy="47183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_F^{\alpha,\beta,\gamma}(p:q)=J_F^\gamma(p:q)-J_F^\lambda((pq)_\alpha:(pq)_\beta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04" y="5309785"/>
            <a:ext cx="762000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86854" y="5333777"/>
            <a:ext cx="46366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 property:</a:t>
            </a:r>
          </a:p>
          <a:p>
            <a:r>
              <a:rPr lang="en-US" sz="2400" dirty="0"/>
              <a:t>(</a:t>
            </a:r>
            <a:r>
              <a:rPr lang="en-US" sz="2400" dirty="0" smtClean="0"/>
              <a:t>truncated </a:t>
            </a:r>
            <a:r>
              <a:rPr lang="en-US" sz="2400" dirty="0"/>
              <a:t>skew Jensen divergence)</a:t>
            </a:r>
          </a:p>
        </p:txBody>
      </p:sp>
      <p:pic>
        <p:nvPicPr>
          <p:cNvPr id="1034" name="Picture 10" descr="J_F^{\beta,\gamma}(p:q)=\gamma \left( \left(\frac{1}{\beta} -1 \right) F(p)+ F(q)-\frac{1}{\beta} F((pq)_\beta)\right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35" y="4396307"/>
            <a:ext cx="4928010" cy="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(pq)_\lambda:=(1-\lambda)p+\lambda q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046" y="1348432"/>
            <a:ext cx="3629188" cy="44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89635" y="992777"/>
            <a:ext cx="274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interpolation (LERP):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72250" y="3375264"/>
            <a:ext cx="5520690" cy="825445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17819" y="6327920"/>
            <a:ext cx="100998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The chord gap divergence and a generalization of the Bhattacharyya distance, ICASSP 2018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53398" y="2264229"/>
            <a:ext cx="8708" cy="12279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97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3524" y="-18015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Summary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419" y="785389"/>
            <a:ext cx="11460060" cy="6487866"/>
          </a:xfrm>
        </p:spPr>
        <p:txBody>
          <a:bodyPr>
            <a:noAutofit/>
          </a:bodyPr>
          <a:lstStyle/>
          <a:p>
            <a:r>
              <a:rPr lang="en-US" dirty="0" smtClean="0"/>
              <a:t>Distance measures the </a:t>
            </a:r>
            <a:r>
              <a:rPr lang="en-US" b="1" dirty="0" smtClean="0">
                <a:solidFill>
                  <a:srgbClr val="FF0000"/>
                </a:solidFill>
              </a:rPr>
              <a:t>separation of (same type) entities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/>
              <a:t>(vectors, probability measures, probability densities,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cumulative distribution functions, random variables, matrices, functions, etc.)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metric (distance)</a:t>
            </a:r>
            <a:r>
              <a:rPr lang="en-US" dirty="0" smtClean="0"/>
              <a:t> is a symmetric non-negative distance (dissimilarity) that satisfies both the law of the </a:t>
            </a:r>
            <a:r>
              <a:rPr lang="en-US" dirty="0" err="1" smtClean="0"/>
              <a:t>indiscernibles</a:t>
            </a:r>
            <a:r>
              <a:rPr lang="en-US" dirty="0" smtClean="0"/>
              <a:t> and the triangle inequality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divergence</a:t>
            </a:r>
            <a:r>
              <a:rPr lang="en-US" dirty="0" smtClean="0"/>
              <a:t> originally meant a </a:t>
            </a:r>
            <a:r>
              <a:rPr lang="en-US" i="1" dirty="0" smtClean="0"/>
              <a:t>statistical distance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., probability metric), and also means a </a:t>
            </a:r>
            <a:r>
              <a:rPr lang="en-US" i="1" dirty="0" smtClean="0"/>
              <a:t>smooth parametric distance </a:t>
            </a:r>
            <a:r>
              <a:rPr lang="en-US" dirty="0" smtClean="0"/>
              <a:t>in information geometry</a:t>
            </a:r>
          </a:p>
          <a:p>
            <a:r>
              <a:rPr lang="en-US" dirty="0" smtClean="0"/>
              <a:t>Statistical divergences between densities of a same parametric family amount to parameter divergences</a:t>
            </a:r>
          </a:p>
          <a:p>
            <a:r>
              <a:rPr lang="en-US" dirty="0" smtClean="0"/>
              <a:t>Three classes of </a:t>
            </a:r>
            <a:r>
              <a:rPr lang="en-US" b="1" u="sng" dirty="0" smtClean="0">
                <a:solidFill>
                  <a:srgbClr val="FF0000"/>
                </a:solidFill>
              </a:rPr>
              <a:t>non-mutually exclusive </a:t>
            </a:r>
            <a:r>
              <a:rPr lang="en-US" b="1" dirty="0" smtClean="0">
                <a:solidFill>
                  <a:srgbClr val="FF0000"/>
                </a:solidFill>
              </a:rPr>
              <a:t>parametric distances</a:t>
            </a:r>
            <a:r>
              <a:rPr lang="en-US" dirty="0" smtClean="0"/>
              <a:t>: 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solidFill>
                  <a:schemeClr val="accent2"/>
                </a:solidFill>
              </a:rPr>
              <a:t>Csiszar</a:t>
            </a:r>
            <a:r>
              <a:rPr lang="en-US" dirty="0" smtClean="0">
                <a:solidFill>
                  <a:schemeClr val="accent2"/>
                </a:solidFill>
              </a:rPr>
              <a:t> f-divergences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accent2"/>
                </a:solidFill>
              </a:rPr>
              <a:t>Bregman</a:t>
            </a:r>
            <a:r>
              <a:rPr lang="en-US" dirty="0" smtClean="0">
                <a:solidFill>
                  <a:schemeClr val="accent2"/>
                </a:solidFill>
              </a:rPr>
              <a:t> divergences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chemeClr val="accent2"/>
                </a:solidFill>
              </a:rPr>
              <a:t>Jensen divergences</a:t>
            </a:r>
            <a:r>
              <a:rPr lang="en-US" dirty="0" smtClean="0"/>
              <a:t>, that are </a:t>
            </a:r>
            <a:r>
              <a:rPr lang="en-US" b="1" dirty="0" smtClean="0"/>
              <a:t>non-mutually exclusive</a:t>
            </a:r>
          </a:p>
          <a:p>
            <a:r>
              <a:rPr lang="en-US" dirty="0" smtClean="0"/>
              <a:t>But also </a:t>
            </a:r>
            <a:r>
              <a:rPr lang="en-US" b="1" dirty="0" smtClean="0">
                <a:solidFill>
                  <a:srgbClr val="FF0000"/>
                </a:solidFill>
              </a:rPr>
              <a:t>Wasserstein distance </a:t>
            </a:r>
            <a:r>
              <a:rPr lang="en-US" dirty="0" smtClean="0"/>
              <a:t>in optimal transport (</a:t>
            </a:r>
            <a:r>
              <a:rPr lang="en-US" dirty="0" smtClean="0">
                <a:solidFill>
                  <a:schemeClr val="accent5"/>
                </a:solidFill>
              </a:rPr>
              <a:t>ground distance</a:t>
            </a:r>
            <a:r>
              <a:rPr lang="en-US" dirty="0" smtClean="0"/>
              <a:t>?), etc.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596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80" y="2921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accent1"/>
                </a:solidFill>
              </a:rPr>
              <a:t>Information-geometric structures:</a:t>
            </a:r>
            <a:endParaRPr lang="en-US" sz="5400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69" y="1315792"/>
            <a:ext cx="11299565" cy="435133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Fisher-Rao geometry</a:t>
            </a:r>
          </a:p>
          <a:p>
            <a:r>
              <a:rPr lang="en-US" sz="4000" dirty="0" smtClean="0"/>
              <a:t>Dualistic information-geometric structures</a:t>
            </a:r>
          </a:p>
          <a:p>
            <a:r>
              <a:rPr lang="en-US" sz="4000" dirty="0" smtClean="0"/>
              <a:t>Bregman manifolds and information projections</a:t>
            </a:r>
          </a:p>
          <a:p>
            <a:r>
              <a:rPr lang="en-US" sz="4000" dirty="0" smtClean="0"/>
              <a:t>Mixture family manifolds and exponential family manifolds</a:t>
            </a:r>
            <a:endParaRPr lang="en-US" sz="4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35220" y="483924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106" y="5470485"/>
            <a:ext cx="4792910" cy="12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0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4602" y="-99718"/>
                <a:ext cx="12943654" cy="1325563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chemeClr val="accent1"/>
                    </a:solidFill>
                  </a:rPr>
                  <a:t>An essential concept: </a:t>
                </a:r>
                <a:r>
                  <a:rPr lang="en-US" b="1" u="sng" dirty="0" smtClean="0">
                    <a:solidFill>
                      <a:schemeClr val="accent1"/>
                    </a:solidFill>
                  </a:rPr>
                  <a:t>Affine Connection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02" y="-99718"/>
                <a:ext cx="12943654" cy="1325563"/>
              </a:xfrm>
              <a:blipFill>
                <a:blip r:embed="rId3"/>
                <a:stretch>
                  <a:fillRect l="-1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8429" y="892357"/>
                <a:ext cx="11688260" cy="293386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Define how to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“parallel transport” </a:t>
                </a:r>
                <a:r>
                  <a:rPr lang="en-US" sz="3200" dirty="0" smtClean="0"/>
                  <a:t>a vector from one tangent plane to another tangent plane by infinitesimally parallel shifting it along a curve (thus generally depend on the curve)</a:t>
                </a:r>
              </a:p>
              <a:p>
                <a:r>
                  <a:rPr lang="en-US" sz="3200" dirty="0" smtClean="0"/>
                  <a:t>Use to define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sz="3200" dirty="0" smtClean="0">
                    <a:solidFill>
                      <a:srgbClr val="FF0000"/>
                    </a:solidFill>
                  </a:rPr>
                  <a:t>-geodesics</a:t>
                </a:r>
                <a:r>
                  <a:rPr lang="en-US" sz="3200" dirty="0" smtClean="0"/>
                  <a:t> as </a:t>
                </a:r>
                <a:r>
                  <a:rPr lang="en-US" sz="3200" dirty="0" err="1" smtClean="0"/>
                  <a:t>autoparallel</a:t>
                </a:r>
                <a:r>
                  <a:rPr lang="en-US" sz="3200" dirty="0" smtClean="0"/>
                  <a:t> curves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429" y="892357"/>
                <a:ext cx="11688260" cy="2933869"/>
              </a:xfrm>
              <a:blipFill>
                <a:blip r:embed="rId4"/>
                <a:stretch>
                  <a:fillRect l="-1199" t="-4357" r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099" y="1811593"/>
            <a:ext cx="8253299" cy="4832289"/>
          </a:xfrm>
          <a:prstGeom prst="rect">
            <a:avLst/>
          </a:prstGeom>
        </p:spPr>
      </p:pic>
      <p:sp>
        <p:nvSpPr>
          <p:cNvPr id="7" name="ZoneTexte 22"/>
          <p:cNvSpPr txBox="1"/>
          <p:nvPr/>
        </p:nvSpPr>
        <p:spPr>
          <a:xfrm>
            <a:off x="8769956" y="4841311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  <a:latin typeface="Cambria Math"/>
                <a:cs typeface="Cambria Math"/>
              </a:rPr>
              <a:t>γ</a:t>
            </a:r>
            <a:endParaRPr lang="fr-FR" sz="2400" dirty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798069" y="3412072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22"/>
          <p:cNvSpPr txBox="1"/>
          <p:nvPr/>
        </p:nvSpPr>
        <p:spPr>
          <a:xfrm>
            <a:off x="7798070" y="3078720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230BB5"/>
                </a:solidFill>
                <a:latin typeface="Cambria Math"/>
                <a:cs typeface="Cambria Math"/>
              </a:rPr>
              <a:t>V</a:t>
            </a:r>
            <a:r>
              <a:rPr lang="fr-FR" sz="2400" baseline="-25000" dirty="0" err="1" smtClean="0">
                <a:solidFill>
                  <a:srgbClr val="230BB5"/>
                </a:solidFill>
                <a:latin typeface="Cambria Math"/>
                <a:cs typeface="Cambria Math"/>
              </a:rPr>
              <a:t>p</a:t>
            </a:r>
            <a:r>
              <a:rPr lang="fr-FR" sz="2400" dirty="0" smtClean="0">
                <a:solidFill>
                  <a:srgbClr val="230BB5"/>
                </a:solidFill>
                <a:latin typeface="Cambria Math"/>
                <a:cs typeface="Cambria Math"/>
              </a:rPr>
              <a:t>=V(p)</a:t>
            </a:r>
            <a:endParaRPr lang="fr-FR" sz="2400" dirty="0">
              <a:solidFill>
                <a:srgbClr val="230BB5"/>
              </a:solidFill>
              <a:latin typeface="Cambria Math"/>
              <a:cs typeface="Cambria Math"/>
            </a:endParaRPr>
          </a:p>
        </p:txBody>
      </p:sp>
      <p:sp>
        <p:nvSpPr>
          <p:cNvPr id="10" name="ZoneTexte 22"/>
          <p:cNvSpPr txBox="1"/>
          <p:nvPr/>
        </p:nvSpPr>
        <p:spPr>
          <a:xfrm>
            <a:off x="10936517" y="3734880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 Math"/>
                <a:cs typeface="Cambria Math"/>
              </a:rPr>
              <a:t>q</a:t>
            </a:r>
          </a:p>
        </p:txBody>
      </p:sp>
      <p:sp>
        <p:nvSpPr>
          <p:cNvPr id="11" name="Oval 10"/>
          <p:cNvSpPr/>
          <p:nvPr/>
        </p:nvSpPr>
        <p:spPr>
          <a:xfrm>
            <a:off x="10898260" y="4099007"/>
            <a:ext cx="121185" cy="141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0117962" y="3946945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196887" y="4134733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43681" y="4026912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799728" y="3418973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22"/>
          <p:cNvSpPr txBox="1"/>
          <p:nvPr/>
        </p:nvSpPr>
        <p:spPr>
          <a:xfrm>
            <a:off x="10094926" y="3449555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230BB5"/>
                </a:solidFill>
                <a:latin typeface="Cambria Math"/>
                <a:cs typeface="Cambria Math"/>
              </a:rPr>
              <a:t>V(q)</a:t>
            </a:r>
            <a:endParaRPr lang="fr-FR" sz="2400" dirty="0">
              <a:solidFill>
                <a:srgbClr val="230BB5"/>
              </a:solidFill>
              <a:latin typeface="Cambria Math"/>
              <a:cs typeface="Cambria Math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824272" y="4320545"/>
            <a:ext cx="126152" cy="285159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443681" y="4797252"/>
            <a:ext cx="176435" cy="218336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196887" y="4906420"/>
            <a:ext cx="283913" cy="0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0118167" y="4620235"/>
            <a:ext cx="259963" cy="84720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531469" y="4509153"/>
                <a:ext cx="352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rgbClr val="230BB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230BB5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</m:acc>
                    </m:oMath>
                  </m:oMathPara>
                </a14:m>
                <a:endParaRPr lang="fr-FR" dirty="0">
                  <a:solidFill>
                    <a:srgbClr val="230BB5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69" y="4509153"/>
                <a:ext cx="35298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559871" y="404395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CH" dirty="0"/>
          </a:p>
        </p:txBody>
      </p:sp>
      <p:sp>
        <p:nvSpPr>
          <p:cNvPr id="24" name="Arc 23"/>
          <p:cNvSpPr/>
          <p:nvPr/>
        </p:nvSpPr>
        <p:spPr>
          <a:xfrm rot="9387006">
            <a:off x="7656396" y="2110106"/>
            <a:ext cx="4219460" cy="2603933"/>
          </a:xfrm>
          <a:prstGeom prst="arc">
            <a:avLst>
              <a:gd name="adj1" fmla="val 1420958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830709" y="4308652"/>
                <a:ext cx="6297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09" y="4308652"/>
                <a:ext cx="62978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3818" y="4620235"/>
            <a:ext cx="48251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Also provide a way to differentiate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 vector field with respect to another</a:t>
            </a:r>
          </a:p>
          <a:p>
            <a:r>
              <a:rPr lang="en-US" sz="2400" dirty="0"/>
              <a:t>v</a:t>
            </a:r>
            <a:r>
              <a:rPr lang="en-US" sz="2400" dirty="0" smtClean="0"/>
              <a:t>ector field called the</a:t>
            </a:r>
          </a:p>
          <a:p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covariant derivative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6397" y="627455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https://arxiv.org/abs/1808.08271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5575" y="459464"/>
            <a:ext cx="10914076" cy="2253331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Fisher-Rao </a:t>
            </a:r>
            <a:br>
              <a:rPr lang="en-US" sz="7200" b="1" dirty="0" smtClean="0"/>
            </a:br>
            <a:r>
              <a:rPr lang="en-US" sz="7200" b="1" dirty="0" smtClean="0"/>
              <a:t>Riemannian geometry</a:t>
            </a:r>
            <a:endParaRPr lang="en-US" sz="7200" b="1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00407" y="4011368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37" y="5052350"/>
            <a:ext cx="4792910" cy="12295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39" y="3103927"/>
            <a:ext cx="1538889" cy="2384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814" y="4019862"/>
            <a:ext cx="2590186" cy="2174926"/>
          </a:xfrm>
          <a:prstGeom prst="rect">
            <a:avLst/>
          </a:prstGeom>
        </p:spPr>
      </p:pic>
      <p:sp>
        <p:nvSpPr>
          <p:cNvPr id="3" name="AutoShape 2" descr="Image result for &quot;geodesic distance&quot; bunn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0748" y="1894255"/>
            <a:ext cx="2145102" cy="18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914" y="8530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Recalling the Fisher information metric…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9304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Fisher Information Metric </a:t>
            </a:r>
            <a:r>
              <a:rPr lang="en-US" dirty="0" smtClean="0"/>
              <a:t>(FIM):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Infinitesimally, the KLD is related to the FIM via: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is a </a:t>
            </a:r>
            <a:r>
              <a:rPr lang="en-US" b="1" dirty="0" smtClean="0">
                <a:solidFill>
                  <a:srgbClr val="FF0000"/>
                </a:solidFill>
              </a:rPr>
              <a:t>squared </a:t>
            </a:r>
            <a:r>
              <a:rPr lang="en-US" b="1" dirty="0" err="1" smtClean="0">
                <a:solidFill>
                  <a:srgbClr val="FF0000"/>
                </a:solidFill>
              </a:rPr>
              <a:t>Mahalanobis</a:t>
            </a:r>
            <a:r>
              <a:rPr lang="en-US" b="1" dirty="0" smtClean="0">
                <a:solidFill>
                  <a:srgbClr val="FF0000"/>
                </a:solidFill>
              </a:rPr>
              <a:t> distance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This Taylor’ expansion holds for any </a:t>
            </a:r>
            <a:r>
              <a:rPr lang="en-US" b="1" dirty="0" smtClean="0">
                <a:solidFill>
                  <a:srgbClr val="FF0000"/>
                </a:solidFill>
              </a:rPr>
              <a:t>standard f-divergence </a:t>
            </a:r>
            <a:r>
              <a:rPr lang="en-US" b="1" dirty="0" smtClean="0"/>
              <a:t>(f’’(1)=1)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511485"/>
            <a:ext cx="8458200" cy="1190625"/>
          </a:xfrm>
          <a:prstGeom prst="rect">
            <a:avLst/>
          </a:prstGeom>
        </p:spPr>
      </p:pic>
      <p:sp>
        <p:nvSpPr>
          <p:cNvPr id="5" name="Explosion 2 4"/>
          <p:cNvSpPr/>
          <p:nvPr/>
        </p:nvSpPr>
        <p:spPr>
          <a:xfrm>
            <a:off x="6727171" y="1131125"/>
            <a:ext cx="6804643" cy="2050280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covariant to </a:t>
            </a:r>
            <a:r>
              <a:rPr lang="en-US" sz="2400" b="1" dirty="0" err="1" smtClean="0">
                <a:solidFill>
                  <a:schemeClr val="tx1"/>
                </a:solidFill>
              </a:rPr>
              <a:t>reparameterization</a:t>
            </a:r>
            <a:r>
              <a:rPr lang="en-US" sz="2400" b="1" dirty="0" smtClean="0">
                <a:solidFill>
                  <a:schemeClr val="tx1"/>
                </a:solidFill>
              </a:rPr>
              <a:t> of </a:t>
            </a:r>
            <a:r>
              <a:rPr lang="el-GR" sz="2400" b="1" dirty="0" smtClean="0">
                <a:solidFill>
                  <a:schemeClr val="tx1"/>
                </a:solidFill>
              </a:rPr>
              <a:t>θ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79" y="2486904"/>
            <a:ext cx="4925692" cy="83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846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79" y="77677"/>
            <a:ext cx="11408824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Rao distance is Riemannian geodesic distance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" y="1614904"/>
            <a:ext cx="8594390" cy="5587631"/>
          </a:xfrm>
          <a:prstGeom prst="rect">
            <a:avLst/>
          </a:prstGeom>
        </p:spPr>
      </p:pic>
      <p:sp>
        <p:nvSpPr>
          <p:cNvPr id="8" name="Explosion 2 7"/>
          <p:cNvSpPr/>
          <p:nvPr/>
        </p:nvSpPr>
        <p:spPr>
          <a:xfrm>
            <a:off x="7820043" y="4099174"/>
            <a:ext cx="4524415" cy="2410765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Riemannian geodesics </a:t>
            </a:r>
            <a:r>
              <a:rPr lang="en-US" sz="2000" b="1" u="sng" dirty="0" smtClean="0">
                <a:solidFill>
                  <a:schemeClr val="tx1"/>
                </a:solidFill>
              </a:rPr>
              <a:t>locally</a:t>
            </a:r>
            <a:r>
              <a:rPr lang="en-US" sz="2000" b="1" dirty="0" smtClean="0">
                <a:solidFill>
                  <a:schemeClr val="tx1"/>
                </a:solidFill>
              </a:rPr>
              <a:t> minimize lengths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864" y="1208015"/>
            <a:ext cx="3000636" cy="14228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634" y="1078276"/>
            <a:ext cx="2056807" cy="1797390"/>
          </a:xfrm>
          <a:prstGeom prst="rect">
            <a:avLst/>
          </a:prstGeom>
        </p:spPr>
      </p:pic>
      <p:sp>
        <p:nvSpPr>
          <p:cNvPr id="11" name="Explosion 2 10"/>
          <p:cNvSpPr/>
          <p:nvPr/>
        </p:nvSpPr>
        <p:spPr>
          <a:xfrm>
            <a:off x="6801401" y="2647327"/>
            <a:ext cx="5813386" cy="1355780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independent to </a:t>
            </a:r>
            <a:r>
              <a:rPr lang="en-US" b="1" dirty="0" err="1" smtClean="0">
                <a:solidFill>
                  <a:schemeClr val="tx1"/>
                </a:solidFill>
              </a:rPr>
              <a:t>reparameterization</a:t>
            </a:r>
            <a:r>
              <a:rPr lang="en-US" b="1" dirty="0" smtClean="0">
                <a:solidFill>
                  <a:schemeClr val="tx1"/>
                </a:solidFill>
              </a:rPr>
              <a:t> of </a:t>
            </a:r>
            <a:r>
              <a:rPr lang="el-GR" b="1" dirty="0" smtClean="0">
                <a:solidFill>
                  <a:schemeClr val="tx1"/>
                </a:solidFill>
              </a:rPr>
              <a:t>θ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817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717" y="0"/>
            <a:ext cx="4953000" cy="542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6113" y="5367269"/>
            <a:ext cx="5983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C. R. Rao with Sir R. Fisher in 1956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216311" y="6176963"/>
            <a:ext cx="11975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STATISTICAL </a:t>
            </a:r>
            <a:r>
              <a:rPr lang="en-US" sz="2800" b="1" dirty="0">
                <a:solidFill>
                  <a:schemeClr val="accent6"/>
                </a:solidFill>
              </a:rPr>
              <a:t>DATA ANALYSIS AND INFERENCE edited by </a:t>
            </a:r>
            <a:r>
              <a:rPr lang="en-US" sz="2800" b="1" dirty="0" err="1">
                <a:solidFill>
                  <a:schemeClr val="accent6"/>
                </a:solidFill>
              </a:rPr>
              <a:t>Yadolah</a:t>
            </a:r>
            <a:r>
              <a:rPr lang="en-US" sz="2800" b="1" dirty="0">
                <a:solidFill>
                  <a:schemeClr val="accent6"/>
                </a:solidFill>
              </a:rPr>
              <a:t> DODGE, 1989</a:t>
            </a:r>
          </a:p>
        </p:txBody>
      </p:sp>
    </p:spTree>
    <p:extLst>
      <p:ext uri="{BB962C8B-B14F-4D97-AF65-F5344CB8AC3E}">
        <p14:creationId xmlns:p14="http://schemas.microsoft.com/office/powerpoint/2010/main" val="6011856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03" y="22384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Fisher-Rao geometry: Standard simplex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(categorical distribution)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Trinomial (</a:t>
            </a:r>
            <a:r>
              <a:rPr lang="en-US" dirty="0" err="1" smtClean="0"/>
              <a:t>trinoulli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7" y="2655397"/>
            <a:ext cx="5507606" cy="2556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160147"/>
            <a:ext cx="5513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Embedding to the sphere positive </a:t>
            </a:r>
            <a:r>
              <a:rPr lang="en-US" sz="2400" b="1" dirty="0" err="1" smtClean="0">
                <a:solidFill>
                  <a:srgbClr val="FF0000"/>
                </a:solidFill>
              </a:rPr>
              <a:t>orthant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9261" y="6011337"/>
            <a:ext cx="121081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Pattern Learning and Recognition on Statistical Manifolds: An Information-Geometric </a:t>
            </a:r>
            <a:r>
              <a:rPr lang="en-US" sz="2000" b="1" dirty="0" smtClean="0">
                <a:solidFill>
                  <a:schemeClr val="accent6"/>
                </a:solidFill>
              </a:rPr>
              <a:t>Review, SIMBAD 2013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Clustering in Hilbert simplex geometry, arXiv:1704.00454 </a:t>
            </a:r>
          </a:p>
        </p:txBody>
      </p:sp>
      <p:pic>
        <p:nvPicPr>
          <p:cNvPr id="1026" name="Picture 2" descr="https://i2.wp.com/math.ucr.edu/home/baez/mathematical/harper/simplex_eighth-sphe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802" y="120663"/>
            <a:ext cx="1204825" cy="17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552" y="4480761"/>
            <a:ext cx="4905375" cy="1095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141" y="2584238"/>
            <a:ext cx="2981325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35692" y="3761510"/>
            <a:ext cx="4763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 err="1" smtClean="0"/>
              <a:t>Hotelling</a:t>
            </a:r>
            <a:r>
              <a:rPr lang="en-US" sz="2800" dirty="0" smtClean="0"/>
              <a:t>)-Fisher-Rao distance: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635692" y="2021656"/>
            <a:ext cx="3994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Fisher information metric: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048624" y="2863343"/>
            <a:ext cx="240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 root embedding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302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48" y="181022"/>
            <a:ext cx="11085352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 practice, calculating Rao’s distance is difficult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58" y="2506662"/>
            <a:ext cx="1112765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Need to solve the Ordinary Differential Equation (ODE) for find the </a:t>
            </a:r>
            <a:r>
              <a:rPr lang="en-US" dirty="0" smtClean="0">
                <a:solidFill>
                  <a:srgbClr val="FF0000"/>
                </a:solidFill>
              </a:rPr>
              <a:t>geodesic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Need to </a:t>
            </a:r>
            <a:r>
              <a:rPr lang="en-US" dirty="0" smtClean="0">
                <a:solidFill>
                  <a:srgbClr val="FF0000"/>
                </a:solidFill>
              </a:rPr>
              <a:t>integrate</a:t>
            </a:r>
            <a:r>
              <a:rPr lang="en-US" dirty="0" smtClean="0"/>
              <a:t> the infinitesimal length elements along the geodesics…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83" y="3265852"/>
            <a:ext cx="5391150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586" y="1315498"/>
            <a:ext cx="6219825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39202"/>
            <a:ext cx="79343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369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484" y="138622"/>
            <a:ext cx="1171103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Hotelling’s 1930 paper considered location-scale families!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484" y="3545368"/>
            <a:ext cx="11951516" cy="4351338"/>
          </a:xfrm>
        </p:spPr>
        <p:txBody>
          <a:bodyPr/>
          <a:lstStyle/>
          <a:p>
            <a:r>
              <a:rPr lang="en-US" dirty="0" smtClean="0"/>
              <a:t>2D FIM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Constant (non-positive) curvature</a:t>
            </a:r>
            <a:r>
              <a:rPr lang="en-US" dirty="0" smtClean="0"/>
              <a:t>, isometric to hyperbolic geometry of curvature</a:t>
            </a:r>
            <a:endParaRPr lang="en-US" dirty="0"/>
          </a:p>
        </p:txBody>
      </p:sp>
      <p:pic>
        <p:nvPicPr>
          <p:cNvPr id="4" name="Picture 2" descr="Image result for hotel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896" y="956731"/>
            <a:ext cx="1548188" cy="190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821" y="863207"/>
            <a:ext cx="6842163" cy="2384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86485" y="2942521"/>
            <a:ext cx="2105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Harold </a:t>
            </a:r>
            <a:r>
              <a:rPr lang="en-US" sz="2400" dirty="0" err="1" smtClean="0"/>
              <a:t>Hotelling</a:t>
            </a:r>
            <a:endParaRPr lang="en-US" sz="2400" dirty="0"/>
          </a:p>
        </p:txBody>
      </p:sp>
      <p:pic>
        <p:nvPicPr>
          <p:cNvPr id="2050" name="Picture 2" descr="\beta^{2} :=\int\left(x \frac{p^{\prime}(x)}{p(x)}+1\right)^{2} p(x) \mathrm{d} 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516" y="5573892"/>
            <a:ext cx="5400284" cy="9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-\frac{1}{\beta^2}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725" y="5573892"/>
            <a:ext cx="1184096" cy="111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seudo-sphere hyperboli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457" y="3256050"/>
            <a:ext cx="3345439" cy="11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65" y="2013557"/>
            <a:ext cx="3305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351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73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Some common Fisher-Rao geodesic distances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600" y="1096872"/>
            <a:ext cx="7234068" cy="47780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075537"/>
            <a:ext cx="11053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Anirban </a:t>
            </a:r>
            <a:r>
              <a:rPr lang="en-US" sz="2800" b="1" dirty="0" err="1">
                <a:solidFill>
                  <a:schemeClr val="accent6"/>
                </a:solidFill>
              </a:rPr>
              <a:t>DasGupta</a:t>
            </a:r>
            <a:r>
              <a:rPr lang="en-US" sz="2800" b="1" dirty="0">
                <a:solidFill>
                  <a:schemeClr val="accent6"/>
                </a:solidFill>
              </a:rPr>
              <a:t>, Probability for Statistics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290889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27" y="71510"/>
            <a:ext cx="11829176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Approximating  geodesics for multivariate normal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via </a:t>
            </a:r>
            <a:r>
              <a:rPr lang="en-US" b="1" u="sng" dirty="0" smtClean="0">
                <a:solidFill>
                  <a:schemeClr val="accent1"/>
                </a:solidFill>
              </a:rPr>
              <a:t>geodesic shooting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76" y="1344788"/>
            <a:ext cx="7300902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2782" y="5839597"/>
            <a:ext cx="11996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Minyeon Han · F.C. </a:t>
            </a:r>
            <a:r>
              <a:rPr lang="en-US" b="1" dirty="0" smtClean="0">
                <a:solidFill>
                  <a:schemeClr val="accent6"/>
                </a:solidFill>
              </a:rPr>
              <a:t>Park, DTI </a:t>
            </a:r>
            <a:r>
              <a:rPr lang="en-US" b="1" dirty="0">
                <a:solidFill>
                  <a:schemeClr val="accent6"/>
                </a:solidFill>
              </a:rPr>
              <a:t>Segmentation and Fiber Tracking Using Metrics on Multivariate Normal </a:t>
            </a:r>
            <a:r>
              <a:rPr lang="en-US" b="1" dirty="0" smtClean="0">
                <a:solidFill>
                  <a:schemeClr val="accent6"/>
                </a:solidFill>
              </a:rPr>
              <a:t>Distributions, 2014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Calvo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err="1">
                <a:solidFill>
                  <a:schemeClr val="accent6"/>
                </a:solidFill>
              </a:rPr>
              <a:t>Miquel</a:t>
            </a:r>
            <a:r>
              <a:rPr lang="en-US" b="1" dirty="0">
                <a:solidFill>
                  <a:schemeClr val="accent6"/>
                </a:solidFill>
              </a:rPr>
              <a:t>, and </a:t>
            </a:r>
            <a:r>
              <a:rPr lang="en-US" b="1" dirty="0" err="1">
                <a:solidFill>
                  <a:schemeClr val="accent6"/>
                </a:solidFill>
              </a:rPr>
              <a:t>Josep</a:t>
            </a:r>
            <a:r>
              <a:rPr lang="en-US" b="1" dirty="0">
                <a:solidFill>
                  <a:schemeClr val="accent6"/>
                </a:solidFill>
              </a:rPr>
              <a:t> Maria </a:t>
            </a:r>
            <a:r>
              <a:rPr lang="en-US" b="1" dirty="0" err="1">
                <a:solidFill>
                  <a:schemeClr val="accent6"/>
                </a:solidFill>
              </a:rPr>
              <a:t>Oller</a:t>
            </a:r>
            <a:r>
              <a:rPr lang="en-US" b="1" dirty="0">
                <a:solidFill>
                  <a:schemeClr val="accent6"/>
                </a:solidFill>
              </a:rPr>
              <a:t>. "An explicit solution of information geodesic equations for the multivariate normal model." </a:t>
            </a:r>
            <a:r>
              <a:rPr lang="en-US" b="1" i="1" dirty="0">
                <a:solidFill>
                  <a:schemeClr val="accent6"/>
                </a:solidFill>
              </a:rPr>
              <a:t>Statistics &amp; Risk Modeling</a:t>
            </a:r>
            <a:r>
              <a:rPr lang="en-US" b="1" dirty="0">
                <a:solidFill>
                  <a:schemeClr val="accent6"/>
                </a:solidFill>
              </a:rPr>
              <a:t> 9.1-2 (1991): 119-138.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78" y="1344788"/>
            <a:ext cx="5008461" cy="38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05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74" y="346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Approximating the smallest enclosing ball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23" y="1404683"/>
            <a:ext cx="11049000" cy="4351338"/>
          </a:xfrm>
        </p:spPr>
        <p:txBody>
          <a:bodyPr/>
          <a:lstStyle/>
          <a:p>
            <a:r>
              <a:rPr lang="en-US" dirty="0" smtClean="0"/>
              <a:t>Iterative algorithm that yields a </a:t>
            </a:r>
            <a:r>
              <a:rPr lang="en-US" b="1" dirty="0" smtClean="0">
                <a:solidFill>
                  <a:srgbClr val="FF0000"/>
                </a:solidFill>
              </a:rPr>
              <a:t>core-set</a:t>
            </a:r>
          </a:p>
          <a:p>
            <a:r>
              <a:rPr lang="en-US" b="1" dirty="0" smtClean="0"/>
              <a:t>Extends to balls, etc.</a:t>
            </a:r>
          </a:p>
          <a:p>
            <a:r>
              <a:rPr lang="en-US" dirty="0" smtClean="0"/>
              <a:t>Useful for </a:t>
            </a:r>
            <a:r>
              <a:rPr lang="en-US" b="1" dirty="0" smtClean="0">
                <a:solidFill>
                  <a:srgbClr val="FF0000"/>
                </a:solidFill>
              </a:rPr>
              <a:t>k-center clustering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540" y="6176963"/>
            <a:ext cx="11842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Approximating smallest enclosing balls with applications to machine learning, IJCGA, 2009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1363960"/>
            <a:ext cx="3438525" cy="1571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187" y="3070243"/>
            <a:ext cx="3233813" cy="2225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37" y="2907195"/>
            <a:ext cx="6505575" cy="2828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952" y="3800773"/>
            <a:ext cx="2835246" cy="22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9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45592" y="298059"/>
                <a:ext cx="10515600" cy="1325563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chemeClr val="accent1"/>
                    </a:solidFill>
                  </a:rPr>
                  <a:t>Curvature of </a:t>
                </a:r>
                <a:br>
                  <a:rPr lang="en-US" b="1" dirty="0" smtClean="0">
                    <a:solidFill>
                      <a:schemeClr val="accent1"/>
                    </a:solidFill>
                  </a:rPr>
                </a:br>
                <a:r>
                  <a:rPr lang="en-US" b="1" dirty="0" smtClean="0">
                    <a:solidFill>
                      <a:schemeClr val="accent1"/>
                    </a:solidFill>
                  </a:rPr>
                  <a:t>a connection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5592" y="298059"/>
                <a:ext cx="10515600" cy="1325563"/>
              </a:xfrm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images.math.cnrs.fr/IMG/png/courbure_de_gau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770" y="139033"/>
            <a:ext cx="4220464" cy="18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" y="2333391"/>
            <a:ext cx="4155875" cy="1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368" y="1504362"/>
            <a:ext cx="3406633" cy="43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e/eb/Minimal_surface_curvature_planes-en.svg/300px-Minimal_surface_curvature_planes-en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923" y="180402"/>
            <a:ext cx="2857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0436" y="4501734"/>
            <a:ext cx="4115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Cylinder is </a:t>
            </a:r>
            <a:r>
              <a:rPr lang="en-US" sz="3200" dirty="0" smtClean="0">
                <a:solidFill>
                  <a:srgbClr val="FF0000"/>
                </a:solidFill>
              </a:rPr>
              <a:t>flat:</a:t>
            </a:r>
          </a:p>
          <a:p>
            <a:r>
              <a:rPr lang="en-US" sz="3200" dirty="0" smtClean="0"/>
              <a:t>Parallel transport is </a:t>
            </a:r>
          </a:p>
          <a:p>
            <a:r>
              <a:rPr lang="en-US" sz="3200" u="sng" dirty="0">
                <a:solidFill>
                  <a:srgbClr val="FF0000"/>
                </a:solidFill>
              </a:rPr>
              <a:t>p</a:t>
            </a:r>
            <a:r>
              <a:rPr lang="en-US" sz="3200" u="sng" dirty="0" smtClean="0">
                <a:solidFill>
                  <a:srgbClr val="FF0000"/>
                </a:solidFill>
              </a:rPr>
              <a:t>ath-independent</a:t>
            </a:r>
            <a:endParaRPr lang="en-US" sz="3200" u="sn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8056" y="5532786"/>
            <a:ext cx="6588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Sphere has constant curved curvature:</a:t>
            </a:r>
          </a:p>
          <a:p>
            <a:r>
              <a:rPr lang="en-US" sz="3200" dirty="0" smtClean="0"/>
              <a:t>Parallel transport is </a:t>
            </a:r>
            <a:r>
              <a:rPr lang="en-US" sz="3200" u="sng" dirty="0" smtClean="0">
                <a:solidFill>
                  <a:srgbClr val="FF0000"/>
                </a:solidFill>
              </a:rPr>
              <a:t>path-dependent</a:t>
            </a:r>
            <a:endParaRPr lang="en-US" sz="3200" u="sng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899" y="171359"/>
            <a:ext cx="1821212" cy="7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7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52" y="-15220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5"/>
                </a:solidFill>
              </a:rPr>
              <a:t>Riemannian minimum enclosing ball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50183" y="6243353"/>
            <a:ext cx="9890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On Approximating the Riemannian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1-Center, Comp. Geom. 2013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Approximating Covering and Minimum Enclosing Balls in Hyperbolic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Geometry, GSI, 2015</a:t>
            </a:r>
            <a:endParaRPr lang="en-US" b="0" i="0" dirty="0">
              <a:solidFill>
                <a:schemeClr val="accent6">
                  <a:lumMod val="75000"/>
                </a:schemeClr>
              </a:solidFill>
              <a:effectLst/>
              <a:latin typeface="Century" panose="02040604050505020304" pitchFamily="18" charset="0"/>
              <a:hlinkClick r:id="rId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8" y="859842"/>
            <a:ext cx="7982738" cy="5383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74671" y="4737747"/>
            <a:ext cx="343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chemeClr val="accent2"/>
                </a:solidFill>
              </a:rPr>
              <a:t>Positive-definite matrices:</a:t>
            </a:r>
            <a:endParaRPr lang="en-US" sz="2400" u="sng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185" y="5751327"/>
            <a:ext cx="3280271" cy="5019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28592" y="2187161"/>
            <a:ext cx="289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chemeClr val="accent2"/>
                </a:solidFill>
              </a:rPr>
              <a:t>Hyperbolic geometry:</a:t>
            </a:r>
            <a:endParaRPr lang="en-US" sz="2400" u="sng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605" y="3575982"/>
            <a:ext cx="3200706" cy="3819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596" y="4055142"/>
            <a:ext cx="3594860" cy="473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3881" y="0"/>
            <a:ext cx="3047215" cy="2298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595" y="2764116"/>
            <a:ext cx="3515785" cy="5756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832" y="5256305"/>
            <a:ext cx="3604479" cy="42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</a:t>
            </a:r>
            <a:r>
              <a:rPr lang="en-US" b="1" dirty="0" smtClean="0">
                <a:solidFill>
                  <a:schemeClr val="accent1"/>
                </a:solidFill>
              </a:rPr>
              <a:t>-divergence between isotropic Gaussians: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= </a:t>
            </a:r>
            <a:r>
              <a:rPr lang="en-US" b="1" dirty="0" err="1" smtClean="0">
                <a:solidFill>
                  <a:schemeClr val="accent1"/>
                </a:solidFill>
              </a:rPr>
              <a:t>monotic</a:t>
            </a:r>
            <a:r>
              <a:rPr lang="en-US" b="1" dirty="0" smtClean="0">
                <a:solidFill>
                  <a:schemeClr val="accent1"/>
                </a:solidFill>
              </a:rPr>
              <a:t> increasing function of </a:t>
            </a:r>
            <a:r>
              <a:rPr lang="en-US" b="1" dirty="0" err="1" smtClean="0">
                <a:solidFill>
                  <a:schemeClr val="accent1"/>
                </a:solidFill>
              </a:rPr>
              <a:t>Mahalanobis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Smallest enclosing ball same for </a:t>
            </a:r>
            <a:r>
              <a:rPr lang="en-US" b="1" u="sng" dirty="0" smtClean="0">
                <a:solidFill>
                  <a:schemeClr val="accent1"/>
                </a:solidFill>
              </a:rPr>
              <a:t>all f-divergences</a:t>
            </a:r>
            <a:r>
              <a:rPr lang="en-US" b="1" dirty="0" smtClean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00" y="2026961"/>
            <a:ext cx="8300727" cy="3727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8305" y="6325299"/>
            <a:ext cx="2255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Ali and Silvey’66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319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1" y="351403"/>
            <a:ext cx="12284278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Other </a:t>
            </a:r>
            <a:r>
              <a:rPr lang="en-US" sz="3600" b="1" u="sng" dirty="0" smtClean="0">
                <a:solidFill>
                  <a:schemeClr val="accent1"/>
                </a:solidFill>
              </a:rPr>
              <a:t>differential </a:t>
            </a:r>
            <a:r>
              <a:rPr lang="en-US" sz="3600" b="1" u="sng" dirty="0">
                <a:solidFill>
                  <a:schemeClr val="accent1"/>
                </a:solidFill>
              </a:rPr>
              <a:t>metrics </a:t>
            </a:r>
            <a:r>
              <a:rPr lang="en-US" sz="3600" b="1" dirty="0">
                <a:solidFill>
                  <a:schemeClr val="accent1"/>
                </a:solidFill>
              </a:rPr>
              <a:t>for parametric probability families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89" y="1436737"/>
            <a:ext cx="10515600" cy="4351338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Rao’s quadratic entropy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</a:rPr>
              <a:t>Conditionally negative definite kernel</a:t>
            </a:r>
            <a:r>
              <a:rPr lang="en-US" dirty="0" smtClean="0"/>
              <a:t>: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9323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7780" y="5620775"/>
            <a:ext cx="12024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Rao, C.R. (1987). Differential metrics in probability spaces, in Differential Geometry in </a:t>
            </a:r>
            <a:r>
              <a:rPr lang="en-US" sz="2400" b="1" dirty="0" smtClean="0">
                <a:solidFill>
                  <a:schemeClr val="accent6"/>
                </a:solidFill>
              </a:rPr>
              <a:t>Statistical Inference</a:t>
            </a:r>
            <a:r>
              <a:rPr lang="en-US" sz="2400" b="1" dirty="0">
                <a:solidFill>
                  <a:schemeClr val="accent6"/>
                </a:solidFill>
              </a:rPr>
              <a:t>, S.-I. Amari et al. Eds., IMS Lecture Notes and Monographs </a:t>
            </a:r>
            <a:r>
              <a:rPr lang="en-US" sz="2400" b="1" dirty="0" smtClean="0">
                <a:solidFill>
                  <a:schemeClr val="accent6"/>
                </a:solidFill>
              </a:rPr>
              <a:t>Series</a:t>
            </a:r>
            <a:endParaRPr lang="en-US" sz="2400" b="1" dirty="0">
              <a:solidFill>
                <a:schemeClr val="accent6"/>
              </a:solidFill>
            </a:endParaRPr>
          </a:p>
          <a:p>
            <a:r>
              <a:rPr lang="en-US" sz="2400" b="1" dirty="0">
                <a:solidFill>
                  <a:schemeClr val="accent6"/>
                </a:solidFill>
              </a:rPr>
              <a:t>Rao, C. R. "Quadratic entropy and analysis of diversity." </a:t>
            </a:r>
            <a:r>
              <a:rPr lang="en-US" sz="2400" b="1" i="1" dirty="0" err="1">
                <a:solidFill>
                  <a:schemeClr val="accent6"/>
                </a:solidFill>
              </a:rPr>
              <a:t>Sankhya</a:t>
            </a:r>
            <a:r>
              <a:rPr lang="en-US" sz="2400" b="1" i="1" dirty="0">
                <a:solidFill>
                  <a:schemeClr val="accent6"/>
                </a:solidFill>
              </a:rPr>
              <a:t> A</a:t>
            </a:r>
            <a:r>
              <a:rPr lang="en-US" sz="2400" b="1" dirty="0">
                <a:solidFill>
                  <a:schemeClr val="accent6"/>
                </a:solidFill>
              </a:rPr>
              <a:t> 72.1 (2010): 70-80.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pic>
        <p:nvPicPr>
          <p:cNvPr id="3074" name="Picture 2" descr="Q(P)=\int K(x, y) d P(x) d P(y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058" y="1363067"/>
            <a:ext cx="6722377" cy="69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sum_{1}^{n} \sum_{1}^{n} K\left(x_{i}, x_{j}\right) a_{i} a_{j} \leq 0, \qquad \text { for all } x_{1}, \cdots, x_{n} \in \mathscr{X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278" y="3115392"/>
            <a:ext cx="76200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_1+\ldots+a_n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724" y="3544017"/>
            <a:ext cx="3086129" cy="42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_Q(P_1:P_2)=Q\left(\frac{P_{1}+P_{2}}{2}\right)-\frac{1}{2} Q\left(P_{1}\right)-\frac{1}{2} Q\left(P_{2}\right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077" y="4085017"/>
            <a:ext cx="762000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7780" y="4185165"/>
            <a:ext cx="3812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Jensen-Shannon divergence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3082" name="Picture 10" descr="\sqrt{D_Q(P_1:P_2)}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620" y="4818443"/>
            <a:ext cx="3126470" cy="7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8682" y="4908860"/>
            <a:ext cx="7230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Theorem: </a:t>
            </a:r>
            <a:r>
              <a:rPr lang="en-US" sz="3600" b="1" dirty="0" smtClean="0">
                <a:solidFill>
                  <a:srgbClr val="FF0000"/>
                </a:solidFill>
              </a:rPr>
              <a:t>Metric distance </a:t>
            </a:r>
            <a:r>
              <a:rPr lang="en-US" sz="3600" dirty="0" smtClean="0"/>
              <a:t>property of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62410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288" y="-8174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Summary: </a:t>
            </a:r>
            <a:r>
              <a:rPr lang="en-US" b="1" dirty="0" err="1" smtClean="0">
                <a:solidFill>
                  <a:schemeClr val="accent1"/>
                </a:solidFill>
              </a:rPr>
              <a:t>Hotelling</a:t>
            </a:r>
            <a:r>
              <a:rPr lang="en-US" b="1" dirty="0" smtClean="0">
                <a:solidFill>
                  <a:schemeClr val="accent1"/>
                </a:solidFill>
              </a:rPr>
              <a:t>-Fisher-Rao geometry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02" y="1113011"/>
            <a:ext cx="11183224" cy="5464769"/>
          </a:xfrm>
        </p:spPr>
        <p:txBody>
          <a:bodyPr>
            <a:noAutofit/>
          </a:bodyPr>
          <a:lstStyle/>
          <a:p>
            <a:r>
              <a:rPr lang="en-US" dirty="0" smtClean="0"/>
              <a:t>By using the Fisher information matrix of a regular parametric model as the Riemannian metric tensor (= </a:t>
            </a:r>
            <a:r>
              <a:rPr lang="en-US" b="1" dirty="0" smtClean="0">
                <a:solidFill>
                  <a:srgbClr val="FF0000"/>
                </a:solidFill>
              </a:rPr>
              <a:t>information metric</a:t>
            </a:r>
            <a:r>
              <a:rPr lang="en-US" dirty="0" smtClean="0"/>
              <a:t>), we get a </a:t>
            </a:r>
            <a:r>
              <a:rPr lang="en-US" b="1" dirty="0" smtClean="0">
                <a:solidFill>
                  <a:srgbClr val="FF0000"/>
                </a:solidFill>
              </a:rPr>
              <a:t>Riemannian manifold </a:t>
            </a:r>
            <a:r>
              <a:rPr lang="en-US" dirty="0" smtClean="0"/>
              <a:t>for the probability model</a:t>
            </a:r>
            <a:endParaRPr lang="en-US" dirty="0"/>
          </a:p>
          <a:p>
            <a:r>
              <a:rPr lang="en-US" dirty="0" smtClean="0"/>
              <a:t>FIM properties: statistical invariance by a 1-to-1 transformation of the sample space X</a:t>
            </a:r>
          </a:p>
          <a:p>
            <a:r>
              <a:rPr lang="en-US" dirty="0" smtClean="0"/>
              <a:t> Geodesic length invariant by </a:t>
            </a:r>
            <a:r>
              <a:rPr lang="en-US" dirty="0" err="1" smtClean="0"/>
              <a:t>reparameterization</a:t>
            </a:r>
            <a:r>
              <a:rPr lang="en-US" dirty="0" smtClean="0"/>
              <a:t> of the parameter space </a:t>
            </a:r>
            <a:r>
              <a:rPr lang="el-GR" dirty="0" smtClean="0"/>
              <a:t>θ</a:t>
            </a:r>
            <a:endParaRPr lang="en-US" dirty="0"/>
          </a:p>
          <a:p>
            <a:r>
              <a:rPr lang="en-US" dirty="0" smtClean="0"/>
              <a:t>The Fisher-Rao distance is the Riemannian metric distance</a:t>
            </a:r>
          </a:p>
          <a:p>
            <a:pPr marL="457200" lvl="1" indent="0">
              <a:buNone/>
            </a:pPr>
            <a:r>
              <a:rPr lang="en-US" dirty="0" smtClean="0"/>
              <a:t> = </a:t>
            </a:r>
            <a:r>
              <a:rPr lang="en-US" sz="3200" b="1" dirty="0" smtClean="0">
                <a:solidFill>
                  <a:srgbClr val="FF0000"/>
                </a:solidFill>
              </a:rPr>
              <a:t>geodesic distance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Difficult to calculate/approximate, even for the multivariate normal family: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Explicit geodesic calculation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Integration of infinitesimal length elements on the geodesics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6410" y="6169287"/>
            <a:ext cx="12203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Berkane, Maia, Kevin Oden, and Peter M. 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Bentler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. "Geodesic estimation in elliptical distributions." </a:t>
            </a:r>
            <a:endParaRPr lang="en-US" b="1" dirty="0" smtClean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r>
              <a:rPr lang="en-US" b="1" i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Journal </a:t>
            </a:r>
            <a:r>
              <a:rPr lang="en-US" b="1" i="1" dirty="0">
                <a:solidFill>
                  <a:schemeClr val="accent6"/>
                </a:solidFill>
                <a:latin typeface="Arial" panose="020B0604020202020204" pitchFamily="34" charset="0"/>
              </a:rPr>
              <a:t>of Multivariate Analysis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 63.1 (1997): 35-46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47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7" y="0"/>
            <a:ext cx="8248737" cy="76323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53387" y="112991"/>
            <a:ext cx="5891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Interview with Professor </a:t>
            </a:r>
            <a:r>
              <a:rPr lang="en-US" b="0" i="0" u="none" strike="noStrike" dirty="0" err="1" smtClean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Calyampudi</a:t>
            </a:r>
            <a:r>
              <a:rPr lang="en-US" b="0" i="0" u="none" strike="noStrike" dirty="0" smtClean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 </a:t>
            </a:r>
            <a:r>
              <a:rPr lang="en-US" b="0" i="0" u="none" strike="noStrike" dirty="0" err="1" smtClean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Radhakrishna</a:t>
            </a:r>
            <a:r>
              <a:rPr lang="en-US" b="0" i="0" u="none" strike="noStrike" dirty="0" smtClean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 Rao</a:t>
            </a:r>
            <a:endParaRPr lang="en-US" b="0" i="0" u="none" strike="noStrike" dirty="0">
              <a:solidFill>
                <a:srgbClr val="660099"/>
              </a:solidFill>
              <a:effectLst/>
              <a:latin typeface="arial" panose="020B0604020202020204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732146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065" y="589492"/>
            <a:ext cx="11521440" cy="31455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Dualistic structures </a:t>
            </a:r>
            <a:br>
              <a:rPr lang="en-US" b="1" dirty="0" smtClean="0"/>
            </a:br>
            <a:r>
              <a:rPr lang="en-US" b="1" dirty="0" smtClean="0"/>
              <a:t>of</a:t>
            </a:r>
            <a:br>
              <a:rPr lang="en-US" b="1" dirty="0" smtClean="0"/>
            </a:br>
            <a:r>
              <a:rPr lang="en-US" b="1" dirty="0" smtClean="0"/>
              <a:t>information geometry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3785" y="3430780"/>
            <a:ext cx="9144000" cy="1655762"/>
          </a:xfrm>
        </p:spPr>
        <p:txBody>
          <a:bodyPr/>
          <a:lstStyle/>
          <a:p>
            <a:r>
              <a:rPr lang="en-US" dirty="0" smtClean="0"/>
              <a:t>Frank Nielsen</a:t>
            </a:r>
          </a:p>
          <a:p>
            <a:r>
              <a:rPr lang="en-US" dirty="0" smtClean="0"/>
              <a:t>Sony Computer Science Laboratories, </a:t>
            </a:r>
            <a:r>
              <a:rPr lang="en-US" dirty="0" err="1" smtClean="0"/>
              <a:t>Inc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6" y="4901530"/>
            <a:ext cx="4792910" cy="12295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30256" y="635508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https://arxiv.org/abs/1808.08271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5407" y="6307574"/>
            <a:ext cx="5534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ucida Grande"/>
              </a:rPr>
              <a:t>An elementary introduction to information geometry</a:t>
            </a:r>
            <a:endParaRPr lang="en-US" i="0" dirty="0">
              <a:solidFill>
                <a:schemeClr val="accent6"/>
              </a:solidFill>
              <a:effectLst/>
              <a:latin typeface="Lucida Grande"/>
            </a:endParaRPr>
          </a:p>
        </p:txBody>
      </p:sp>
      <p:pic>
        <p:nvPicPr>
          <p:cNvPr id="1026" name="Picture 2" descr="Image result for amari shun-ich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58" y="2187536"/>
            <a:ext cx="15906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2274" y="409253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Shun-</a:t>
            </a:r>
            <a:r>
              <a:rPr lang="en-US" dirty="0" err="1" smtClean="0"/>
              <a:t>ichi</a:t>
            </a:r>
            <a:r>
              <a:rPr lang="en-US" dirty="0" smtClean="0"/>
              <a:t> Amari</a:t>
            </a:r>
            <a:endParaRPr lang="en-US" dirty="0"/>
          </a:p>
        </p:txBody>
      </p:sp>
      <p:pic>
        <p:nvPicPr>
          <p:cNvPr id="1028" name="Picture 4" descr="Image result for eguchi shin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699" y="2386233"/>
            <a:ext cx="1624013" cy="162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362530" y="3999929"/>
            <a:ext cx="144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Shinto </a:t>
            </a:r>
            <a:r>
              <a:rPr lang="en-US" dirty="0" err="1" smtClean="0"/>
              <a:t>Eguchi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529" y="-3940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Covariant derivative ∇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257" y="2390921"/>
            <a:ext cx="10515600" cy="4351338"/>
          </a:xfrm>
        </p:spPr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rgbClr val="FF0000"/>
                </a:solidFill>
              </a:rPr>
              <a:t>differentials</a:t>
            </a:r>
            <a:r>
              <a:rPr lang="en-US" dirty="0"/>
              <a:t> of a vector field </a:t>
            </a:r>
            <a:r>
              <a:rPr lang="en-US" dirty="0" smtClean="0"/>
              <a:t>Y </a:t>
            </a:r>
            <a:r>
              <a:rPr lang="en-US" dirty="0"/>
              <a:t>with respect to another vector field </a:t>
            </a:r>
            <a:r>
              <a:rPr lang="en-US" dirty="0" smtClean="0"/>
              <a:t>X: </a:t>
            </a:r>
            <a:r>
              <a:rPr lang="en-US" dirty="0"/>
              <a:t>Namely, the covariant </a:t>
            </a:r>
            <a:r>
              <a:rPr lang="en-US" dirty="0" smtClean="0"/>
              <a:t>derivative</a:t>
            </a:r>
            <a:endParaRPr lang="en-US" dirty="0"/>
          </a:p>
          <a:p>
            <a:r>
              <a:rPr lang="en-US" dirty="0" smtClean="0"/>
              <a:t>Defined by prescribing a dimension cubic number of smooth functions: The </a:t>
            </a:r>
            <a:r>
              <a:rPr lang="en-US" b="1" dirty="0" err="1" smtClean="0">
                <a:solidFill>
                  <a:srgbClr val="FF0000"/>
                </a:solidFill>
              </a:rPr>
              <a:t>Christoffel</a:t>
            </a:r>
            <a:r>
              <a:rPr lang="en-US" b="1" dirty="0" smtClean="0">
                <a:solidFill>
                  <a:srgbClr val="FF0000"/>
                </a:solidFill>
              </a:rPr>
              <a:t> symbols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In local coordinates of a chart, we have</a:t>
            </a:r>
          </a:p>
          <a:p>
            <a:r>
              <a:rPr lang="en-US" dirty="0" smtClean="0"/>
              <a:t>The k-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component </a:t>
            </a:r>
            <a:r>
              <a:rPr lang="en-US" dirty="0" smtClean="0"/>
              <a:t>                       of </a:t>
            </a:r>
            <a:r>
              <a:rPr lang="en-US" dirty="0"/>
              <a:t>the covariant derivative of vector field </a:t>
            </a:r>
            <a:r>
              <a:rPr lang="en-US" dirty="0" smtClean="0"/>
              <a:t>Y </a:t>
            </a:r>
            <a:r>
              <a:rPr lang="en-US" dirty="0"/>
              <a:t>with respect to vector field </a:t>
            </a:r>
            <a:r>
              <a:rPr lang="en-US" dirty="0" smtClean="0"/>
              <a:t>X </a:t>
            </a:r>
            <a:r>
              <a:rPr lang="en-US" dirty="0"/>
              <a:t>is given by    </a:t>
            </a:r>
          </a:p>
        </p:txBody>
      </p:sp>
      <p:pic>
        <p:nvPicPr>
          <p:cNvPr id="2050" name="Picture 2" descr="\nabla_X Y:=\nabla(X,Y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320" y="2780457"/>
            <a:ext cx="2859626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def\frX{\mathfrak{X}}&#10;\nabla:\frX(M)\times \frX(M) \rightarrow \frX(M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87" y="1180568"/>
            <a:ext cx="7620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\Gamma_{ij}^k=\Gamma_{ij}^k(p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94" y="3623959"/>
            <a:ext cx="2148190" cy="63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\nabla_{\partial_i} \partial_j  =  \Gamma_{ij}^k \partial_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75" y="4072915"/>
            <a:ext cx="2968683" cy="7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\left(\nabla_X Y\right)^k \eqSum X^i (\nabla_i Y)^k \eqSum X^i \left(\frac{\partial Y^k}{\partial x^i} + \Gamma^k_{ij} Y^j\right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99" y="5731380"/>
            <a:ext cx="7620000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\left(\nabla_X Y\right)^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21" y="4513260"/>
            <a:ext cx="1458665" cy="59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9878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45592" y="298059"/>
                <a:ext cx="10515600" cy="1325563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chemeClr val="accent1"/>
                    </a:solidFill>
                  </a:rPr>
                  <a:t>Curvature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5592" y="298059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images.math.cnrs.fr/IMG/png/courbure_de_gau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770" y="139033"/>
            <a:ext cx="4220464" cy="18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" y="2333391"/>
            <a:ext cx="4155875" cy="1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368" y="1504362"/>
            <a:ext cx="3406633" cy="43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e/eb/Minimal_surface_curvature_planes-en.svg/300px-Minimal_surface_curvature_planes-en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923" y="180402"/>
            <a:ext cx="2857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0436" y="4501734"/>
            <a:ext cx="4115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Cylinder is flat</a:t>
            </a:r>
          </a:p>
          <a:p>
            <a:r>
              <a:rPr lang="en-US" sz="3200" dirty="0" smtClean="0"/>
              <a:t>Parallel transport is </a:t>
            </a:r>
          </a:p>
          <a:p>
            <a:r>
              <a:rPr lang="en-US" sz="3200" dirty="0"/>
              <a:t>i</a:t>
            </a:r>
            <a:r>
              <a:rPr lang="en-US" sz="3200" dirty="0" smtClean="0"/>
              <a:t>ndependent of path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478056" y="5532786"/>
            <a:ext cx="62124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Sphere has constant curvature</a:t>
            </a:r>
          </a:p>
          <a:p>
            <a:r>
              <a:rPr lang="en-US" sz="3200" dirty="0" smtClean="0"/>
              <a:t>Parallel transport is path-dependent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899" y="171359"/>
            <a:ext cx="1821212" cy="7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3006" y="-75922"/>
                <a:ext cx="11804861" cy="1325563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chemeClr val="accent1"/>
                    </a:solidFill>
                    <a:latin typeface="+mn-lt"/>
                    <a:cs typeface="Arial" panose="020B0604020202020204" pitchFamily="34" charset="0"/>
                  </a:rPr>
                  <a:t>Curvature/torsion of </a:t>
                </a:r>
                <a14:m>
                  <m:oMath xmlns:m="http://schemas.openxmlformats.org/officeDocument/2006/math">
                    <m:r>
                      <a:rPr lang="en-US" b="1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  <m: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𝐚𝐟𝐟𝐢𝐧𝐞</m:t>
                    </m:r>
                    <m:r>
                      <a:rPr lang="en-US" b="1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𝐜𝐨𝐧𝐧𝐞𝐜𝐭𝐢𝐨𝐧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  <a:latin typeface="+mn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</m:oMath>
                </a14:m>
                <a:endParaRPr lang="en-US" b="1" dirty="0">
                  <a:solidFill>
                    <a:schemeClr val="accent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3006" y="-75922"/>
                <a:ext cx="11804861" cy="1325563"/>
              </a:xfrm>
              <a:blipFill>
                <a:blip r:embed="rId2"/>
                <a:stretch>
                  <a:fillRect l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Curvature tensor </a:t>
            </a:r>
            <a:r>
              <a:rPr lang="en-US" dirty="0" smtClean="0"/>
              <a:t>(or Riemann-</a:t>
            </a:r>
            <a:r>
              <a:rPr lang="en-US" dirty="0" err="1" smtClean="0"/>
              <a:t>Christoffel</a:t>
            </a:r>
            <a:r>
              <a:rPr lang="en-US" dirty="0" smtClean="0"/>
              <a:t> RC curvature)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Connection is said </a:t>
            </a:r>
            <a:r>
              <a:rPr lang="en-US" b="1" dirty="0" smtClean="0">
                <a:solidFill>
                  <a:srgbClr val="FF0000"/>
                </a:solidFill>
              </a:rPr>
              <a:t>flat</a:t>
            </a:r>
            <a:r>
              <a:rPr lang="en-US" dirty="0" smtClean="0"/>
              <a:t> when R=0</a:t>
            </a:r>
          </a:p>
          <a:p>
            <a:r>
              <a:rPr lang="en-US" dirty="0" smtClean="0"/>
              <a:t>Symmetric connection:</a:t>
            </a:r>
          </a:p>
          <a:p>
            <a:pPr marL="457200" lvl="1" indent="0">
              <a:buNone/>
            </a:pPr>
            <a:r>
              <a:rPr lang="en-US" dirty="0" smtClean="0"/>
              <a:t>In local coordinates: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(1,2)-</a:t>
            </a:r>
            <a:r>
              <a:rPr lang="en-US" b="1" dirty="0" smtClean="0">
                <a:solidFill>
                  <a:srgbClr val="FF0000"/>
                </a:solidFill>
              </a:rPr>
              <a:t>torsion tensor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3007" y="-1902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3783" y="902294"/>
            <a:ext cx="4766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Raleway"/>
              </a:rPr>
              <a:t>parallel transport </a:t>
            </a:r>
            <a:r>
              <a:rPr lang="en-US" sz="2400" dirty="0" smtClean="0">
                <a:solidFill>
                  <a:srgbClr val="595959"/>
                </a:solidFill>
                <a:latin typeface="Raleway"/>
              </a:rPr>
              <a:t> “twists” </a:t>
            </a:r>
            <a:r>
              <a:rPr lang="en-US" sz="2400" dirty="0">
                <a:solidFill>
                  <a:srgbClr val="595959"/>
                </a:solidFill>
                <a:latin typeface="Raleway"/>
              </a:rPr>
              <a:t>vectors</a:t>
            </a:r>
            <a:r>
              <a:rPr lang="en-US" sz="2400" dirty="0" smtClean="0">
                <a:solidFill>
                  <a:srgbClr val="595959"/>
                </a:solidFill>
                <a:latin typeface="Raleway"/>
              </a:rPr>
              <a:t>.</a:t>
            </a:r>
            <a:endParaRPr lang="en-US" sz="2400" dirty="0"/>
          </a:p>
        </p:txBody>
      </p:sp>
      <p:pic>
        <p:nvPicPr>
          <p:cNvPr id="6" name="Picture 2" descr="https://www.naturelovesmath.com/wp-content/uploads/2016/12/Transport-parallele-avec-tors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783" y="855799"/>
            <a:ext cx="2083177" cy="16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(X,Y)Z \eqdef \nabla_X\nabla_Y X - \nabla_Y \nabla_X Z - \nabla_{[X,Y]} 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83" y="2582256"/>
            <a:ext cx="762000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(\partial_j,\partial_k)\partial_i \eqSum R_{jki}^l \partial_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86" y="3125182"/>
            <a:ext cx="3706914" cy="66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67911" y="3295665"/>
            <a:ext cx="21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 local coordinates)</a:t>
            </a:r>
            <a:endParaRPr lang="en-US" dirty="0"/>
          </a:p>
        </p:txBody>
      </p:sp>
      <p:pic>
        <p:nvPicPr>
          <p:cNvPr id="6150" name="Picture 6" descr="\nabla_XY-\nabla_YX = [X,Y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560" y="4335353"/>
            <a:ext cx="4210254" cy="52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\Gamma_{ij}^k=\Gamma_{ji}^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96" y="4811195"/>
            <a:ext cx="1434411" cy="5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T(X,Y) \eqdef \nabla_X Y-\nabla_Y X - [X,Y]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67" y="5526728"/>
            <a:ext cx="7620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487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926" y="-62713"/>
            <a:ext cx="1163553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Conjugate </a:t>
            </a:r>
            <a:r>
              <a:rPr lang="en-US" b="1" dirty="0" smtClean="0">
                <a:solidFill>
                  <a:schemeClr val="accent1"/>
                </a:solidFill>
              </a:rPr>
              <a:t>connections or dual connections (∇,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∇*)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891" y="1082180"/>
            <a:ext cx="10515600" cy="53857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For any three smooth vectors fields X,Y,Z of manifold M, </a:t>
            </a:r>
            <a:r>
              <a:rPr lang="en-US" b="1" dirty="0" smtClean="0">
                <a:solidFill>
                  <a:srgbClr val="FF0000"/>
                </a:solidFill>
              </a:rPr>
              <a:t>conjugate affine torsion-free connection</a:t>
            </a:r>
            <a:r>
              <a:rPr lang="en-US" dirty="0" smtClean="0"/>
              <a:t> ∇* of ∇ with respect to the metric tensor g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NB: check </a:t>
            </a:r>
            <a:r>
              <a:rPr lang="en-US" dirty="0"/>
              <a:t>that the right-hand-side is a scalar and that the left-hand-side is a directional derivative of a real-valued function, that is also a scalar</a:t>
            </a:r>
            <a:r>
              <a:rPr lang="en-US" dirty="0" smtClean="0"/>
              <a:t>.  </a:t>
            </a:r>
            <a:r>
              <a:rPr lang="en-US" u="sng" dirty="0" smtClean="0">
                <a:solidFill>
                  <a:srgbClr val="FF0000"/>
                </a:solidFill>
              </a:rPr>
              <a:t>Unique dual torsion-free affine connection </a:t>
            </a:r>
            <a:r>
              <a:rPr lang="en-US" b="1" u="sng" dirty="0">
                <a:solidFill>
                  <a:srgbClr val="FF0000"/>
                </a:solidFill>
              </a:rPr>
              <a:t>∇*</a:t>
            </a:r>
            <a:endParaRPr lang="en-US" u="sng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Involution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1026" name="Picture 2" descr=" &#10;X\inner{Y}{Z} = \inner{\nabla_X Y}{Z} +  \inner{Y}{\nabla_X^* Z},\quad \forall X,Y,Z\in\mathcal{X}(M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10" y="2462402"/>
            <a:ext cx="9889581" cy="53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 g({Y},{Z}) = g({\nabla_X Y},{Z}) +  g({Y},{\nabla_X^* Z}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10" y="3157426"/>
            <a:ext cx="7620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({\nabla^*})^*=\nab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91" y="5696125"/>
            <a:ext cx="2141910" cy="55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(M,g,\nabla,\nabla^*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926" y="5595958"/>
            <a:ext cx="4126364" cy="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6131691" y="5696125"/>
            <a:ext cx="1124786" cy="766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37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3007" y="-190240"/>
                <a:ext cx="10515600" cy="1325563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chemeClr val="accent1"/>
                    </a:solidFill>
                  </a:rPr>
                  <a:t>A word about the torsion of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𝐜𝐨𝐧𝐧𝐞𝐜𝐭𝐢𝐨𝐧</m:t>
                    </m:r>
                  </m:oMath>
                </a14:m>
                <a:r>
                  <a:rPr lang="en-US" b="1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3007" y="-190240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www.scielo.br/img/revistas/jbsmse/v29n4/a02fig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" y="3247011"/>
            <a:ext cx="3717898" cy="24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79" y="1325563"/>
            <a:ext cx="2437257" cy="21693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6721" y="785221"/>
            <a:ext cx="10027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Torsion measures 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the speed of rotation of the </a:t>
            </a:r>
            <a:r>
              <a:rPr lang="en-US" sz="2800" dirty="0" err="1">
                <a:solidFill>
                  <a:srgbClr val="222222"/>
                </a:solidFill>
                <a:latin typeface="Arial" panose="020B0604020202020204" pitchFamily="34" charset="0"/>
              </a:rPr>
              <a:t>binormal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 vector</a:t>
            </a:r>
            <a:endParaRPr lang="en-US" sz="2800" dirty="0"/>
          </a:p>
        </p:txBody>
      </p:sp>
      <p:pic>
        <p:nvPicPr>
          <p:cNvPr id="1028" name="Picture 4" descr="Image result for torsions connection quadrilater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76" y="2077060"/>
            <a:ext cx="4437887" cy="355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7075039" y="3125056"/>
            <a:ext cx="731520" cy="5852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4158" y="5808377"/>
            <a:ext cx="7482433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Connections differing by torsions have same geodesics</a:t>
            </a:r>
          </a:p>
          <a:p>
            <a:r>
              <a:rPr lang="en-US" sz="2400" b="1" dirty="0" err="1" smtClean="0">
                <a:solidFill>
                  <a:srgbClr val="FF0000"/>
                </a:solidFill>
              </a:rPr>
              <a:t>Pregeodesics</a:t>
            </a:r>
            <a:r>
              <a:rPr lang="en-US" sz="2400" b="1" dirty="0" smtClean="0"/>
              <a:t>= geodesic shapes without parameterization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6651375" y="1194716"/>
            <a:ext cx="4766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Raleway"/>
              </a:rPr>
              <a:t>parallel transport </a:t>
            </a:r>
            <a:r>
              <a:rPr lang="en-US" sz="2400" dirty="0" smtClean="0">
                <a:solidFill>
                  <a:srgbClr val="595959"/>
                </a:solidFill>
                <a:latin typeface="Raleway"/>
              </a:rPr>
              <a:t> “twists” </a:t>
            </a:r>
            <a:r>
              <a:rPr lang="en-US" sz="2400" dirty="0">
                <a:solidFill>
                  <a:srgbClr val="595959"/>
                </a:solidFill>
                <a:latin typeface="Raleway"/>
              </a:rPr>
              <a:t>vectors</a:t>
            </a:r>
            <a:r>
              <a:rPr lang="en-US" sz="2400" dirty="0" smtClean="0">
                <a:solidFill>
                  <a:srgbClr val="595959"/>
                </a:solidFill>
                <a:latin typeface="Raleway"/>
              </a:rPr>
              <a:t>.</a:t>
            </a:r>
            <a:endParaRPr lang="en-US" sz="2400" dirty="0"/>
          </a:p>
        </p:txBody>
      </p:sp>
      <p:pic>
        <p:nvPicPr>
          <p:cNvPr id="9" name="Picture 2" descr="https://www.naturelovesmath.com/wp-content/uploads/2016/12/Transport-parallele-avec-torsion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768" y="2325233"/>
            <a:ext cx="28956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xplosion 1 9"/>
          <p:cNvSpPr/>
          <p:nvPr/>
        </p:nvSpPr>
        <p:spPr>
          <a:xfrm>
            <a:off x="8839718" y="4485079"/>
            <a:ext cx="3363699" cy="201168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Failing to close a “parallelogram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4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 ∇-geodesic and  </a:t>
            </a:r>
            <a:r>
              <a:rPr lang="en-US" b="1" dirty="0">
                <a:solidFill>
                  <a:schemeClr val="accent1"/>
                </a:solidFill>
              </a:rPr>
              <a:t>∇</a:t>
            </a:r>
            <a:r>
              <a:rPr lang="en-US" b="1" dirty="0" smtClean="0">
                <a:solidFill>
                  <a:schemeClr val="accent1"/>
                </a:solidFill>
              </a:rPr>
              <a:t>*-geodesic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With respect to the metric tensor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24" y="2541220"/>
            <a:ext cx="6544378" cy="33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948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Property: Dual </a:t>
            </a:r>
            <a:r>
              <a:rPr lang="en-US" b="1" dirty="0">
                <a:solidFill>
                  <a:schemeClr val="accent1"/>
                </a:solidFill>
              </a:rPr>
              <a:t>parallel transport of vectors preserves the metric</a:t>
            </a:r>
          </a:p>
        </p:txBody>
      </p:sp>
      <p:pic>
        <p:nvPicPr>
          <p:cNvPr id="3074" name="Picture 2" descr="\inner{u}{v}_{c(0)}  = \Inner{\prod_{c(0)\rightarrow c(t)}^\nabla u}{\prod_{c(0)\rightarrow c(t)}^{\nabla^*} v}_{c(t)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77" y="1825625"/>
            <a:ext cx="76200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892" y="3000361"/>
            <a:ext cx="6957147" cy="36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591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</a:t>
            </a:r>
            <a:r>
              <a:rPr lang="en-US" b="1" dirty="0" smtClean="0">
                <a:solidFill>
                  <a:schemeClr val="accent1"/>
                </a:solidFill>
              </a:rPr>
              <a:t>etric Levi-</a:t>
            </a:r>
            <a:r>
              <a:rPr lang="en-US" b="1" dirty="0" err="1" smtClean="0">
                <a:solidFill>
                  <a:schemeClr val="accent1"/>
                </a:solidFill>
              </a:rPr>
              <a:t>Civita</a:t>
            </a:r>
            <a:r>
              <a:rPr lang="en-US" b="1" dirty="0" smtClean="0">
                <a:solidFill>
                  <a:schemeClr val="accent1"/>
                </a:solidFill>
              </a:rPr>
              <a:t> connection from averaging dual connections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\bar\nabla=\frac{\nabla+\nabla^*}{2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28" y="1690688"/>
            <a:ext cx="3815971" cy="130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\bar\Gamma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672" y="1588114"/>
            <a:ext cx="748719" cy="122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41" y="3016251"/>
            <a:ext cx="6767127" cy="3510289"/>
          </a:xfrm>
          <a:prstGeom prst="rect">
            <a:avLst/>
          </a:prstGeom>
        </p:spPr>
      </p:pic>
      <p:pic>
        <p:nvPicPr>
          <p:cNvPr id="4102" name="Picture 6" descr="\bar\nabla=\nablaL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3968"/>
            <a:ext cx="3648192" cy="9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78528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83" y="9112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manifolds: Cubic tensor  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474" y="156082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Apply also to non-statistical contexts! 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rgbClr val="FF0000"/>
                </a:solidFill>
              </a:rPr>
              <a:t>Dualistic structure with metric  tensor g and cubic tensor C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7170" name="Picture 2" descr="(M,g,C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555" y="246593"/>
            <a:ext cx="2918349" cy="8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_{ijk} \eqdef \Gamma_{ij}^k-{\Gamma^{*}}_{ij}^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63" y="3822297"/>
            <a:ext cx="3589469" cy="80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(X,Y,Z) \eqdef  \inner{\nabla_X Y-\nabla^*_X Y}{Z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63" y="3073703"/>
            <a:ext cx="7620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23594" y="4041446"/>
            <a:ext cx="191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(local coordinates)</a:t>
            </a:r>
            <a:endParaRPr lang="en-US" dirty="0"/>
          </a:p>
        </p:txBody>
      </p:sp>
      <p:pic>
        <p:nvPicPr>
          <p:cNvPr id="7176" name="Picture 8" descr="C_{ijk} = C(\partial_i,\partial_j,\partial_k)=\inner{\nabla_{\partial_i} {\partial_j}-\nabla^*_{\partial_i} {\partial_j}}{{\partial_k}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27" y="5616890"/>
            <a:ext cx="7620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39880" y="4986312"/>
            <a:ext cx="2374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a local basis:</a:t>
            </a:r>
            <a:endParaRPr lang="en-US" sz="2800" dirty="0"/>
          </a:p>
        </p:txBody>
      </p:sp>
      <p:pic>
        <p:nvPicPr>
          <p:cNvPr id="7178" name="Picture 10" descr="Professor Steffen L. Lauritzen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1" y="2798285"/>
            <a:ext cx="1333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2526" y="4674710"/>
            <a:ext cx="176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Steffen </a:t>
            </a:r>
            <a:r>
              <a:rPr lang="en-US" dirty="0" err="1" smtClean="0"/>
              <a:t>Lauritzen</a:t>
            </a:r>
            <a:endParaRPr lang="en-US" dirty="0" smtClean="0"/>
          </a:p>
          <a:p>
            <a:pPr algn="ctr"/>
            <a:r>
              <a:rPr lang="en-US" dirty="0" smtClean="0"/>
              <a:t>(1987)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0727" y="6241723"/>
            <a:ext cx="991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 totally symmetric (=components invariant by index permutation)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3216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198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From a statistical manifold to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b="1" dirty="0" smtClean="0">
                <a:solidFill>
                  <a:schemeClr val="accent1"/>
                </a:solidFill>
              </a:rPr>
              <a:t>				a </a:t>
            </a:r>
            <a:r>
              <a:rPr lang="en-US" b="1" u="sng" dirty="0" smtClean="0">
                <a:solidFill>
                  <a:schemeClr val="accent1"/>
                </a:solidFill>
              </a:rPr>
              <a:t>1-family of structures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194" name="Picture 2" descr="\begin{eqnarray}&#10;\Gamma^{\alpha}_{ij,k} &amp;=&amp; \Gamma^{0}_{ij,k} - \frac{\alpha}{2} C_{ij,k},\\&#10;\Gamma^{-\alpha}_{ij,k} &amp;=&amp; \Gamma^{0}_{ij,k} + \frac{\alpha}{2} C_{ij,k},&#10;\end{eqnarray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797" y="1188656"/>
            <a:ext cx="5460213" cy="230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8" y="542462"/>
            <a:ext cx="5032095" cy="3592501"/>
          </a:xfrm>
          <a:prstGeom prst="rect">
            <a:avLst/>
          </a:prstGeom>
        </p:spPr>
      </p:pic>
      <p:pic>
        <p:nvPicPr>
          <p:cNvPr id="8196" name="Picture 4" descr="g(\nabla^\alpha_X Y,Z)=g(\nablaLC_X Y,Z)+\frac{\alpha}{2}C(X,Y,Z), \forall X,Y,Z\in\frX(M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456" y="4637515"/>
            <a:ext cx="76200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198" y="4501671"/>
            <a:ext cx="3231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l-GR" sz="3200" b="1" dirty="0" smtClean="0">
                <a:solidFill>
                  <a:srgbClr val="FF0000"/>
                </a:solidFill>
              </a:rPr>
              <a:t>α</a:t>
            </a:r>
            <a:r>
              <a:rPr lang="en-US" sz="3200" b="1" dirty="0" smtClean="0">
                <a:solidFill>
                  <a:srgbClr val="FF0000"/>
                </a:solidFill>
              </a:rPr>
              <a:t>-connections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8198" name="Picture 6" descr="\Gamma^{\alpha}_{ij,k}=  \frac{1+\alpha}{2} \Gamma_{ij,k} + \frac{1-\alpha}{2} \Gamma^*_{ij,k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98" y="3691423"/>
            <a:ext cx="5946775" cy="81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(M,g,\nabla^{-\alpha},\nabla^{\alpha}=(\nabla^{-\alpha})^*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456" y="5182934"/>
            <a:ext cx="7620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125853" y="6118878"/>
            <a:ext cx="2053016" cy="633701"/>
          </a:xfrm>
          <a:prstGeom prst="rightArrow">
            <a:avLst>
              <a:gd name="adj1" fmla="val 3604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865772" y="5266133"/>
            <a:ext cx="2053016" cy="633701"/>
          </a:xfrm>
          <a:prstGeom prst="rightArrow">
            <a:avLst>
              <a:gd name="adj1" fmla="val 3604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\Rightarrow \alpha 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39" y="6152114"/>
            <a:ext cx="2327085" cy="56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1oIG-2wxI14tMpnHEAPcb5MP5N7EhpOkueeWVBezjV8RX7yy00mUIfwLOPYUcOsk12O8M27a7XA17EcgBljUflbUVTruv9CO1urekwQ3LfQYRuCS_M0OpEqAqpA054-b1xSmRg6lNA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12" y="5899834"/>
            <a:ext cx="3093096" cy="81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24690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342" y="105434"/>
            <a:ext cx="11845255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fundamental theorem of information geometry</a:t>
            </a:r>
          </a:p>
        </p:txBody>
      </p:sp>
      <p:pic>
        <p:nvPicPr>
          <p:cNvPr id="9218" name="Picture 2" descr="\text{A manifold $(M,g,\nabla,\nabla^*)$ is $\nabla$-flat if and only if it is  $\nabla^*$-flat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0" y="5882549"/>
            <a:ext cx="11501236" cy="6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\text{A manifold $(M,g,\nabla^{-\alpha},\nabla^{\alpha})$ is $\nabla^{\alpha}$-flat if and only if it is  $\nabla^{-\alpha}$-flat.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0" y="4219317"/>
            <a:ext cx="11662740" cy="58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5191" y="1430997"/>
            <a:ext cx="102653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Theorem: </a:t>
            </a:r>
            <a:r>
              <a:rPr lang="en-US" sz="3600" dirty="0" smtClean="0">
                <a:solidFill>
                  <a:srgbClr val="FF0000"/>
                </a:solidFill>
              </a:rPr>
              <a:t>If </a:t>
            </a:r>
            <a:r>
              <a:rPr lang="en-US" sz="3600" b="1" dirty="0">
                <a:solidFill>
                  <a:srgbClr val="FF0000"/>
                </a:solidFill>
              </a:rPr>
              <a:t>∇ </a:t>
            </a:r>
            <a:r>
              <a:rPr lang="en-US" sz="3600" dirty="0" smtClean="0">
                <a:solidFill>
                  <a:srgbClr val="FF0000"/>
                </a:solidFill>
              </a:rPr>
              <a:t>has </a:t>
            </a:r>
            <a:r>
              <a:rPr lang="en-US" sz="3600" dirty="0">
                <a:solidFill>
                  <a:srgbClr val="FF0000"/>
                </a:solidFill>
              </a:rPr>
              <a:t>constant curvature </a:t>
            </a:r>
            <a:r>
              <a:rPr lang="el-GR" sz="3600" dirty="0">
                <a:solidFill>
                  <a:srgbClr val="FF0000"/>
                </a:solidFill>
              </a:rPr>
              <a:t>κ</a:t>
            </a:r>
            <a:r>
              <a:rPr lang="en-US" sz="3600" dirty="0" smtClean="0">
                <a:solidFill>
                  <a:srgbClr val="FF0000"/>
                </a:solidFill>
              </a:rPr>
              <a:t> then </a:t>
            </a:r>
            <a:r>
              <a:rPr lang="en-US" sz="3600" dirty="0">
                <a:solidFill>
                  <a:srgbClr val="FF0000"/>
                </a:solidFill>
              </a:rPr>
              <a:t>its conjugate connection </a:t>
            </a:r>
            <a:r>
              <a:rPr lang="en-US" sz="3600" b="1" dirty="0" smtClean="0">
                <a:solidFill>
                  <a:srgbClr val="FF0000"/>
                </a:solidFill>
              </a:rPr>
              <a:t>∇*</a:t>
            </a:r>
            <a:r>
              <a:rPr lang="en-US" sz="3600" dirty="0" smtClean="0">
                <a:solidFill>
                  <a:srgbClr val="FF0000"/>
                </a:solidFill>
              </a:rPr>
              <a:t> has </a:t>
            </a:r>
            <a:r>
              <a:rPr lang="en-US" sz="3600" dirty="0">
                <a:solidFill>
                  <a:srgbClr val="FF0000"/>
                </a:solidFill>
              </a:rPr>
              <a:t>necessarily the same constant curvature </a:t>
            </a:r>
            <a:r>
              <a:rPr lang="el-GR" sz="3600" dirty="0">
                <a:solidFill>
                  <a:srgbClr val="FF0000"/>
                </a:solidFill>
              </a:rPr>
              <a:t>κ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5396202" y="3080965"/>
            <a:ext cx="1283516" cy="1065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396202" y="4771047"/>
            <a:ext cx="1283516" cy="1065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7714" y="3572021"/>
            <a:ext cx="20553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Case </a:t>
            </a:r>
            <a:r>
              <a:rPr lang="el-GR" sz="4000" dirty="0" smtClean="0">
                <a:solidFill>
                  <a:srgbClr val="FF0000"/>
                </a:solidFill>
              </a:rPr>
              <a:t>Κ</a:t>
            </a:r>
            <a:r>
              <a:rPr lang="en-US" sz="4000" dirty="0" smtClean="0">
                <a:solidFill>
                  <a:srgbClr val="FF0000"/>
                </a:solidFill>
              </a:rPr>
              <a:t>=0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167714" y="5326347"/>
            <a:ext cx="20553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Case </a:t>
            </a:r>
            <a:r>
              <a:rPr lang="el-GR" sz="4000" dirty="0" smtClean="0">
                <a:solidFill>
                  <a:srgbClr val="FF0000"/>
                </a:solidFill>
              </a:rPr>
              <a:t>Κ</a:t>
            </a:r>
            <a:r>
              <a:rPr lang="en-US" sz="4000" dirty="0" smtClean="0">
                <a:solidFill>
                  <a:srgbClr val="FF0000"/>
                </a:solidFill>
              </a:rPr>
              <a:t>=0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94194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How to get initial dual connections?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Historically, Amari’s defined the statistical </a:t>
            </a:r>
            <a:r>
              <a:rPr lang="en-US" u="sng" dirty="0" smtClean="0">
                <a:solidFill>
                  <a:srgbClr val="FF0000"/>
                </a:solidFill>
              </a:rPr>
              <a:t>expected</a:t>
            </a:r>
            <a:r>
              <a:rPr lang="en-US" dirty="0" smtClean="0">
                <a:solidFill>
                  <a:srgbClr val="FF0000"/>
                </a:solidFill>
              </a:rPr>
              <a:t> exponential and mixture connections, and then the </a:t>
            </a:r>
            <a:r>
              <a:rPr lang="en-US" u="sng" dirty="0" smtClean="0">
                <a:solidFill>
                  <a:srgbClr val="FF0000"/>
                </a:solidFill>
              </a:rPr>
              <a:t>expected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l-GR" dirty="0" smtClean="0">
                <a:solidFill>
                  <a:srgbClr val="FF0000"/>
                </a:solidFill>
              </a:rPr>
              <a:t>α</a:t>
            </a:r>
            <a:r>
              <a:rPr lang="en-US" dirty="0" smtClean="0">
                <a:solidFill>
                  <a:srgbClr val="FF0000"/>
                </a:solidFill>
              </a:rPr>
              <a:t>-connections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b="1" dirty="0" smtClean="0"/>
              <a:t>Linked to parametric family of densities/manifolds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Then </a:t>
            </a:r>
            <a:r>
              <a:rPr lang="en-US" dirty="0" err="1" smtClean="0"/>
              <a:t>Eguchi</a:t>
            </a:r>
            <a:r>
              <a:rPr lang="en-US" dirty="0" smtClean="0"/>
              <a:t> showed how to define dual connections from any smooth parameter distances called divergences (originally, called </a:t>
            </a:r>
            <a:r>
              <a:rPr lang="en-US" dirty="0" smtClean="0">
                <a:solidFill>
                  <a:srgbClr val="FF0000"/>
                </a:solidFill>
              </a:rPr>
              <a:t>contrast functions</a:t>
            </a:r>
            <a:r>
              <a:rPr lang="en-US" dirty="0" smtClean="0"/>
              <a:t>). From that, we get a 1-family of </a:t>
            </a:r>
            <a:r>
              <a:rPr lang="el-GR" dirty="0">
                <a:solidFill>
                  <a:srgbClr val="FF0000"/>
                </a:solidFill>
              </a:rPr>
              <a:t>α</a:t>
            </a:r>
            <a:r>
              <a:rPr lang="en-US" dirty="0">
                <a:solidFill>
                  <a:srgbClr val="FF0000"/>
                </a:solidFill>
              </a:rPr>
              <a:t>-connections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771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138" y="1134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Definition of a parameter divergence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1831"/>
            <a:ext cx="10515600" cy="2304215"/>
          </a:xfrm>
          <a:prstGeom prst="rect">
            <a:avLst/>
          </a:prstGeom>
        </p:spPr>
      </p:pic>
      <p:pic>
        <p:nvPicPr>
          <p:cNvPr id="11266" name="Picture 2" descr="\partial_{i,\cdot}f(x,y)=\frac{\partial}{\partial x^i} f(x,y),  \partial_{\cdot,j}f(x,y)=\frac{\partial}{\partial y^j} f(x,y), \partial_{ij,k}f(x,y)=\frac{\partial^2}{\partial x^i\partial x^j}\frac{\partial}{\partial y^k} f(x,y), etc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10426"/>
            <a:ext cx="7620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0832"/>
            <a:ext cx="1816163" cy="15521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6000" y="4974403"/>
            <a:ext cx="10050828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Statistical divergence (deviance) like the </a:t>
            </a:r>
            <a:r>
              <a:rPr lang="en-US" sz="2800" dirty="0" err="1" smtClean="0"/>
              <a:t>Kullback-Leibler</a:t>
            </a:r>
            <a:r>
              <a:rPr lang="en-US" sz="2800" dirty="0" smtClean="0"/>
              <a:t> divergence</a:t>
            </a:r>
          </a:p>
          <a:p>
            <a:pPr algn="ctr"/>
            <a:r>
              <a:rPr lang="en-US" sz="2800" dirty="0"/>
              <a:t>v</a:t>
            </a:r>
            <a:r>
              <a:rPr lang="en-US" sz="2800" dirty="0" smtClean="0"/>
              <a:t>ersus</a:t>
            </a:r>
          </a:p>
          <a:p>
            <a:pPr algn="ctr"/>
            <a:r>
              <a:rPr lang="en-US" sz="2800" dirty="0" smtClean="0"/>
              <a:t>Parameter divergence as a synonym for a contrast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51128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899" y="-65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Statistical manifolds from divergences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8336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Reverse/dual parameter divergence </a:t>
            </a:r>
            <a:r>
              <a:rPr lang="en-US" dirty="0" smtClean="0"/>
              <a:t>(reference duality)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Statistical manifold structures:</a:t>
            </a:r>
            <a:endParaRPr lang="en-US" dirty="0"/>
          </a:p>
        </p:txBody>
      </p:sp>
      <p:pic>
        <p:nvPicPr>
          <p:cNvPr id="10242" name="Picture 2" descr="(M,\gD,\nablaD,\nablaDstar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89" y="2918870"/>
            <a:ext cx="3790805" cy="65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^*(\theta:\theta') \eqdef D(\theta':\thet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92" y="1626463"/>
            <a:ext cx="5259198" cy="71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\begin{eqnarray}&#10; \gD &amp;\eqdef &amp; -\partial_{i,j} D(\theta:\theta')|_{\theta=\theta'} = \gDstar,\\ &#10; \GammaD_{ijk}&amp;\eqdef&amp; -\partial_{ij,k} D(\theta:\theta')|_{\theta=\theta'},\\&#10;  \GammaDstar_{ijk}&amp;\eqdef&amp; -\partial_{k,ij} D(\theta:\theta')|_{\theta=\theta'}.&#10;\end{eqnarray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9" y="3707721"/>
            <a:ext cx="6439849" cy="19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\CD_{ijk}= \GammaDstar_{ijk}-\GammaD_{ijk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14" y="3863421"/>
            <a:ext cx="4394812" cy="58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(M,\gD,\CD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098" y="2924181"/>
            <a:ext cx="2607449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({D^*})^*=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192" y="1620995"/>
            <a:ext cx="2552764" cy="6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\left\{(M,\gD,\CD^\alpha) \equiv (M,\gD,\nablaD^{-\alpha},(\nablaD^{-\alpha})^*= \nablaD^{\alpha})\right\}_{\alpha\in\bbR}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93" y="5700441"/>
            <a:ext cx="10763033" cy="90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67780" y="5757169"/>
            <a:ext cx="922789" cy="787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6" name="Picture 16" descr="\nablaD^*=\leftsup{D^*}\nabl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96" y="4787923"/>
            <a:ext cx="2758451" cy="5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6720042" y="4610003"/>
            <a:ext cx="922789" cy="787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0436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5125"/>
            <a:ext cx="112014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manifolds from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2290" name="Picture 2" descr="(M,F)\equiv (M,\leftsup{B_F}g,\leftsup{B_F}\nabla,\leftsup{B_F}\nabla^*=\leftsup{B_{F^*}}\nabla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0" y="3240104"/>
            <a:ext cx="10083386" cy="7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_F(\theta:\theta') \eqdef F(\theta)-F(\theta')-(\theta-\theta')^\top \nabla F(\theta'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7" y="2317679"/>
            <a:ext cx="10452326" cy="69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1407" y="1636454"/>
            <a:ext cx="9033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Bregman divergence </a:t>
            </a:r>
            <a:r>
              <a:rPr lang="en-US" sz="3200" dirty="0" smtClean="0"/>
              <a:t>(1967, on Operations research):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83409" y="4459011"/>
            <a:ext cx="11314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Dual Bregman divergence </a:t>
            </a:r>
            <a:r>
              <a:rPr lang="en-US" sz="3200" dirty="0" smtClean="0"/>
              <a:t>and </a:t>
            </a:r>
            <a:r>
              <a:rPr lang="en-US" sz="3200" dirty="0" smtClean="0">
                <a:solidFill>
                  <a:srgbClr val="FF0000"/>
                </a:solidFill>
              </a:rPr>
              <a:t>Legendre-</a:t>
            </a:r>
            <a:r>
              <a:rPr lang="en-US" sz="3200" dirty="0" err="1" smtClean="0">
                <a:solidFill>
                  <a:srgbClr val="FF0000"/>
                </a:solidFill>
              </a:rPr>
              <a:t>Fenchel</a:t>
            </a:r>
            <a:r>
              <a:rPr lang="en-US" sz="3200" dirty="0" smtClean="0">
                <a:solidFill>
                  <a:srgbClr val="FF0000"/>
                </a:solidFill>
              </a:rPr>
              <a:t> transformation F*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2294" name="Picture 6" descr="B_F^*(\theta:\theta')=B_F(\theta':\theta)=B_{F^*}(\eta':\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" y="5133279"/>
            <a:ext cx="7620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\eta=\nabla F(\theta), \theta=\nabla F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" y="5839329"/>
            <a:ext cx="5774055" cy="71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xplosion 2 8"/>
          <p:cNvSpPr/>
          <p:nvPr/>
        </p:nvSpPr>
        <p:spPr>
          <a:xfrm>
            <a:off x="6829327" y="5215140"/>
            <a:ext cx="5831541" cy="1642860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Described later on,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 Bregman Hessian manifolds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88" y="12738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The goal of this talk is to…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359280"/>
            <a:ext cx="11731752" cy="5096383"/>
          </a:xfrm>
        </p:spPr>
        <p:txBody>
          <a:bodyPr>
            <a:noAutofit/>
          </a:bodyPr>
          <a:lstStyle/>
          <a:p>
            <a:r>
              <a:rPr lang="en-US" sz="3600" dirty="0" smtClean="0"/>
              <a:t>Present the </a:t>
            </a:r>
            <a:r>
              <a:rPr lang="en-US" sz="3600" i="1" dirty="0" smtClean="0"/>
              <a:t>main ideas </a:t>
            </a:r>
            <a:r>
              <a:rPr lang="en-US" sz="3600" dirty="0" smtClean="0"/>
              <a:t>behind the </a:t>
            </a:r>
            <a:r>
              <a:rPr lang="en-US" sz="3600" dirty="0" smtClean="0">
                <a:solidFill>
                  <a:srgbClr val="FF0000"/>
                </a:solidFill>
              </a:rPr>
              <a:t>dualistic structures of information geometry</a:t>
            </a:r>
          </a:p>
          <a:p>
            <a:endParaRPr lang="en-US" sz="3600" dirty="0" smtClean="0"/>
          </a:p>
          <a:p>
            <a:r>
              <a:rPr lang="en-US" sz="3600" dirty="0" smtClean="0"/>
              <a:t>Avoid common misconceptions and pitfalls</a:t>
            </a:r>
          </a:p>
          <a:p>
            <a:endParaRPr lang="en-US" sz="3600" dirty="0"/>
          </a:p>
          <a:p>
            <a:r>
              <a:rPr lang="en-US" sz="3600" dirty="0" smtClean="0"/>
              <a:t>Decouple and explain the </a:t>
            </a:r>
            <a:r>
              <a:rPr lang="en-US" sz="3600" i="1" dirty="0" smtClean="0"/>
              <a:t>interplay</a:t>
            </a:r>
            <a:r>
              <a:rPr lang="en-US" sz="3600" dirty="0" smtClean="0"/>
              <a:t> of </a:t>
            </a:r>
            <a:r>
              <a:rPr lang="en-US" sz="3600" dirty="0" smtClean="0">
                <a:solidFill>
                  <a:srgbClr val="FF0000"/>
                </a:solidFill>
              </a:rPr>
              <a:t>geometric structures </a:t>
            </a:r>
            <a:r>
              <a:rPr lang="en-US" sz="3600" dirty="0" smtClean="0"/>
              <a:t>with </a:t>
            </a:r>
            <a:r>
              <a:rPr lang="en-US" sz="3600" dirty="0" smtClean="0">
                <a:solidFill>
                  <a:srgbClr val="FF0000"/>
                </a:solidFill>
              </a:rPr>
              <a:t>distances </a:t>
            </a:r>
            <a:r>
              <a:rPr lang="en-US" sz="3600" dirty="0" smtClean="0"/>
              <a:t>(dissimilarities/divergences/diversities)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 smtClean="0"/>
              <a:t>Minimize the use of equations to introduce the </a:t>
            </a:r>
            <a:r>
              <a:rPr lang="en-US" sz="3600" dirty="0" smtClean="0">
                <a:solidFill>
                  <a:srgbClr val="FF0000"/>
                </a:solidFill>
              </a:rPr>
              <a:t>key concepts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28600" y="118237"/>
                <a:ext cx="10515600" cy="1325563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chemeClr val="accent1"/>
                    </a:solidFill>
                  </a:rPr>
                  <a:t>Metric-compatible connection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8600" y="118237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99" y="5190035"/>
            <a:ext cx="6807845" cy="1580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40" y="1120634"/>
            <a:ext cx="11603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Preserves the “inner product” of vectors by parallel transport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72" y="1905464"/>
            <a:ext cx="6767127" cy="35102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70329" y="1720798"/>
            <a:ext cx="2169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Preserves the </a:t>
            </a:r>
            <a:r>
              <a:rPr lang="en-US" dirty="0" smtClean="0">
                <a:solidFill>
                  <a:srgbClr val="FF0000"/>
                </a:solidFill>
              </a:rPr>
              <a:t>metric </a:t>
            </a:r>
            <a:endParaRPr lang="en-US" dirty="0"/>
          </a:p>
        </p:txBody>
      </p:sp>
      <p:sp>
        <p:nvSpPr>
          <p:cNvPr id="8" name="Explosion 1 7"/>
          <p:cNvSpPr/>
          <p:nvPr/>
        </p:nvSpPr>
        <p:spPr>
          <a:xfrm>
            <a:off x="8385184" y="2094879"/>
            <a:ext cx="3562201" cy="3972891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You can measure lengths or angles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  <a:r>
              <a:rPr lang="en-US" b="1" dirty="0" smtClean="0">
                <a:solidFill>
                  <a:schemeClr val="tx1"/>
                </a:solidFill>
              </a:rPr>
              <a:t>onsistently at any tangent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Expected </a:t>
            </a:r>
            <a:r>
              <a:rPr lang="el-GR" b="1" dirty="0">
                <a:solidFill>
                  <a:schemeClr val="accent1"/>
                </a:solidFill>
              </a:rPr>
              <a:t>α-</a:t>
            </a:r>
            <a:r>
              <a:rPr lang="en-US" b="1" dirty="0" smtClean="0">
                <a:solidFill>
                  <a:schemeClr val="accent1"/>
                </a:solidFill>
              </a:rPr>
              <a:t>geometry for a parametric model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440" y="2486818"/>
            <a:ext cx="10515600" cy="4351338"/>
          </a:xfrm>
        </p:spPr>
        <p:txBody>
          <a:bodyPr/>
          <a:lstStyle/>
          <a:p>
            <a:r>
              <a:rPr lang="en-US" dirty="0" smtClean="0"/>
              <a:t>Use Fisher information metric (FIM)</a:t>
            </a:r>
          </a:p>
          <a:p>
            <a:r>
              <a:rPr lang="en-US" dirty="0" smtClean="0"/>
              <a:t>Define the expected </a:t>
            </a:r>
            <a:r>
              <a:rPr lang="el-GR" dirty="0" smtClean="0"/>
              <a:t>α-</a:t>
            </a:r>
            <a:r>
              <a:rPr lang="en-US" dirty="0" smtClean="0"/>
              <a:t>connections: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Amari-</a:t>
            </a:r>
            <a:r>
              <a:rPr lang="en-US" b="1" dirty="0" err="1" smtClean="0">
                <a:solidFill>
                  <a:srgbClr val="FF0000"/>
                </a:solidFill>
              </a:rPr>
              <a:t>Chentsov</a:t>
            </a:r>
            <a:r>
              <a:rPr lang="en-US" b="1" dirty="0" smtClean="0">
                <a:solidFill>
                  <a:srgbClr val="FF0000"/>
                </a:solidFill>
              </a:rPr>
              <a:t> cubic tensor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3314" name="Picture 2" descr="\calP \eqdef \left\{p_\theta(x)\right\}_{\theta\in\Theta}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1" y="1251177"/>
            <a:ext cx="3307080" cy="6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(\theta;x) \eqdef \log L(\theta;x)=\log p_\theta(x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0" y="4123058"/>
            <a:ext cx="6385560" cy="5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_{ijk} \eqdef E_\theta\left[\partial_i l\partial_j l \partial_k l\right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0" y="3456434"/>
            <a:ext cx="4597400" cy="66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\left\{(\calP, \leftsub{\calP}g, \leftsub{\calP}\nabla^{-\alpha},\leftsub{\calP}\nabla^{+\alpha})\right\}_{\alpha\in\bbR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620" y="1271574"/>
            <a:ext cx="5750560" cy="6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226560" y="1300623"/>
            <a:ext cx="1249680" cy="690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2" name="Picture 10" descr="\begin{eqnarray}&#10; \leftsub{\calP}{\Gamma^{\alpha}}_{ij,k}(\theta)  &amp;\eqdef&amp; E_\theta\left[\partial_i\partial_j l\partial_k l\right] + \frac{1-\alpha}{2}C_{ijk}(\theta),\\&#10; &amp;=&amp; E_\theta\left[\left(\partial_i\partial_j l+\frac{1-\alpha}{2}\partial_i l\partial_j l\right)(\partial_k l)\right].&#10; \end{eqnarray}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35" y="4789682"/>
            <a:ext cx="76200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793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-81915"/>
            <a:ext cx="10515600" cy="1325563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Exponential family </a:t>
            </a:r>
            <a:r>
              <a:rPr lang="en-US" b="1" dirty="0" smtClean="0">
                <a:solidFill>
                  <a:schemeClr val="accent1"/>
                </a:solidFill>
              </a:rPr>
              <a:t>and </a:t>
            </a:r>
            <a:r>
              <a:rPr lang="en-US" b="1" u="sng" dirty="0" smtClean="0">
                <a:solidFill>
                  <a:schemeClr val="accent1"/>
                </a:solidFill>
              </a:rPr>
              <a:t>mixture family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840932"/>
            <a:ext cx="7690867" cy="55514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0923" y="2869034"/>
            <a:ext cx="4647500" cy="4865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18980" y="5662569"/>
            <a:ext cx="5191386" cy="538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85270" y="6257353"/>
            <a:ext cx="97116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Monte Carlo information geometry: The dually flat case, arXiv:1803.07225 </a:t>
            </a:r>
          </a:p>
        </p:txBody>
      </p:sp>
    </p:spTree>
    <p:extLst>
      <p:ext uri="{BB962C8B-B14F-4D97-AF65-F5344CB8AC3E}">
        <p14:creationId xmlns:p14="http://schemas.microsoft.com/office/powerpoint/2010/main" val="398736699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" y="365125"/>
            <a:ext cx="1220216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Exponential </a:t>
            </a:r>
            <a:r>
              <a:rPr lang="en-US" b="1" u="sng" dirty="0" smtClean="0">
                <a:solidFill>
                  <a:schemeClr val="accent1"/>
                </a:solidFill>
              </a:rPr>
              <a:t>e-connection</a:t>
            </a:r>
            <a:r>
              <a:rPr lang="en-US" b="1" dirty="0" smtClean="0">
                <a:solidFill>
                  <a:schemeClr val="accent1"/>
                </a:solidFill>
              </a:rPr>
              <a:t> and mixture </a:t>
            </a:r>
            <a:r>
              <a:rPr lang="en-US" b="1" u="sng" dirty="0" smtClean="0">
                <a:solidFill>
                  <a:schemeClr val="accent1"/>
                </a:solidFill>
              </a:rPr>
              <a:t>m-connection: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An example of dually flat connections </a:t>
            </a:r>
            <a:r>
              <a:rPr lang="en-US" b="1" dirty="0" err="1" smtClean="0">
                <a:solidFill>
                  <a:schemeClr val="accent1"/>
                </a:solidFill>
              </a:rPr>
              <a:t>wrt</a:t>
            </a:r>
            <a:r>
              <a:rPr lang="en-US" b="1" dirty="0" smtClean="0">
                <a:solidFill>
                  <a:schemeClr val="accent1"/>
                </a:solidFill>
              </a:rPr>
              <a:t>. FIM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720" y="1998345"/>
            <a:ext cx="10515600" cy="4351338"/>
          </a:xfrm>
        </p:spPr>
        <p:txBody>
          <a:bodyPr/>
          <a:lstStyle/>
          <a:p>
            <a:r>
              <a:rPr lang="en-US" sz="3600" dirty="0" smtClean="0"/>
              <a:t>For an </a:t>
            </a:r>
            <a:r>
              <a:rPr lang="en-US" sz="3600" b="1" dirty="0" smtClean="0">
                <a:solidFill>
                  <a:srgbClr val="FF0000"/>
                </a:solidFill>
              </a:rPr>
              <a:t>exponential family, the e-connection is flat. </a:t>
            </a:r>
            <a:r>
              <a:rPr lang="en-US" sz="3600" dirty="0" smtClean="0"/>
              <a:t>Then by using the fundamental theorem of information geometry, we have the dual m-connection flat too. </a:t>
            </a:r>
          </a:p>
          <a:p>
            <a:endParaRPr lang="en-US" sz="3600" dirty="0"/>
          </a:p>
          <a:p>
            <a:r>
              <a:rPr lang="en-US" sz="3600" dirty="0" smtClean="0"/>
              <a:t>For a </a:t>
            </a:r>
            <a:r>
              <a:rPr lang="en-US" sz="3600" b="1" dirty="0" smtClean="0">
                <a:solidFill>
                  <a:srgbClr val="FF0000"/>
                </a:solidFill>
              </a:rPr>
              <a:t>mixture family, the m-connection is flat. </a:t>
            </a:r>
            <a:r>
              <a:rPr lang="en-US" sz="3600" dirty="0"/>
              <a:t>Then by using the fundamental theorem of information geometry, we have </a:t>
            </a:r>
            <a:r>
              <a:rPr lang="en-US" sz="3600" dirty="0" smtClean="0"/>
              <a:t>the dual e-connection flat too.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673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invariance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metric tensor to choose?</a:t>
            </a:r>
          </a:p>
          <a:p>
            <a:endParaRPr lang="en-US" dirty="0" smtClean="0"/>
          </a:p>
          <a:p>
            <a:r>
              <a:rPr lang="en-US" dirty="0" smtClean="0"/>
              <a:t>Which dual connections to choose?</a:t>
            </a:r>
          </a:p>
          <a:p>
            <a:endParaRPr lang="en-US" dirty="0" smtClean="0"/>
          </a:p>
          <a:p>
            <a:r>
              <a:rPr lang="en-US" dirty="0" smtClean="0"/>
              <a:t>How are statistical divergences related to geometric structures?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6990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520" y="1327785"/>
            <a:ext cx="10515600" cy="21266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Fisher information metric is the </a:t>
            </a:r>
            <a:r>
              <a:rPr lang="en-US" b="1" dirty="0">
                <a:solidFill>
                  <a:srgbClr val="FF0000"/>
                </a:solidFill>
              </a:rPr>
              <a:t>unique invariant metric tensor </a:t>
            </a:r>
            <a:r>
              <a:rPr lang="en-US" dirty="0"/>
              <a:t>under </a:t>
            </a:r>
            <a:r>
              <a:rPr lang="en-US" dirty="0">
                <a:solidFill>
                  <a:srgbClr val="FF0000"/>
                </a:solidFill>
              </a:rPr>
              <a:t>Markov </a:t>
            </a:r>
            <a:r>
              <a:rPr lang="en-US" dirty="0" err="1">
                <a:solidFill>
                  <a:srgbClr val="FF0000"/>
                </a:solidFill>
              </a:rPr>
              <a:t>embeddings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(up </a:t>
            </a:r>
            <a:r>
              <a:rPr lang="en-US" dirty="0"/>
              <a:t>to a scaling </a:t>
            </a:r>
            <a:r>
              <a:rPr lang="en-US" dirty="0" smtClean="0"/>
              <a:t>constant).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9880" y="13516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invariance: metric tensor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6880" y="5144552"/>
            <a:ext cx="117551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- L</a:t>
            </a:r>
            <a:r>
              <a:rPr lang="en-US" sz="2400" b="1" dirty="0">
                <a:solidFill>
                  <a:schemeClr val="accent6"/>
                </a:solidFill>
              </a:rPr>
              <a:t>. Lorne Campbell. An extended </a:t>
            </a:r>
            <a:r>
              <a:rPr lang="en-US" sz="2400" b="1" dirty="0" err="1">
                <a:solidFill>
                  <a:schemeClr val="accent6"/>
                </a:solidFill>
              </a:rPr>
              <a:t>Cencov</a:t>
            </a:r>
            <a:r>
              <a:rPr lang="en-US" sz="2400" b="1" dirty="0">
                <a:solidFill>
                  <a:schemeClr val="accent6"/>
                </a:solidFill>
              </a:rPr>
              <a:t> characterization of the information metric. ˇ Proceedings of the </a:t>
            </a:r>
            <a:r>
              <a:rPr lang="en-US" sz="2400" b="1" dirty="0" smtClean="0">
                <a:solidFill>
                  <a:schemeClr val="accent6"/>
                </a:solidFill>
              </a:rPr>
              <a:t>American Mathematical </a:t>
            </a:r>
            <a:r>
              <a:rPr lang="en-US" sz="2400" b="1" dirty="0">
                <a:solidFill>
                  <a:schemeClr val="accent6"/>
                </a:solidFill>
              </a:rPr>
              <a:t>Society, 98(1):135–141, 1986. </a:t>
            </a:r>
            <a:endParaRPr lang="en-US" sz="2400" b="1" dirty="0" smtClean="0">
              <a:solidFill>
                <a:schemeClr val="accent6"/>
              </a:solidFill>
            </a:endParaRPr>
          </a:p>
          <a:p>
            <a:r>
              <a:rPr lang="en-US" sz="2400" b="1" dirty="0" smtClean="0">
                <a:solidFill>
                  <a:schemeClr val="accent6"/>
                </a:solidFill>
              </a:rPr>
              <a:t>- Hong Van Le</a:t>
            </a:r>
            <a:r>
              <a:rPr lang="en-US" sz="2400" b="1" dirty="0">
                <a:solidFill>
                  <a:schemeClr val="accent6"/>
                </a:solidFill>
              </a:rPr>
              <a:t>. The uniqueness of the Fisher metric as information metric. Annals of the Institute of Statistical Mathematics, 69(4):879–896, 2017.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17" y="2391092"/>
            <a:ext cx="5700526" cy="257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2762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Statistical invariance: S</a:t>
            </a:r>
            <a:r>
              <a:rPr lang="en-US" b="1" dirty="0" smtClean="0">
                <a:solidFill>
                  <a:schemeClr val="accent1"/>
                </a:solidFill>
              </a:rPr>
              <a:t>tatistical divergences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Information monotonicity </a:t>
            </a:r>
            <a:r>
              <a:rPr lang="en-US" dirty="0" smtClean="0"/>
              <a:t>of parameter divergences:</a:t>
            </a:r>
            <a:endParaRPr lang="en-US" dirty="0"/>
          </a:p>
        </p:txBody>
      </p:sp>
      <p:pic>
        <p:nvPicPr>
          <p:cNvPr id="14338" name="Picture 2" descr="\def\calA{\mathcal{A}} D(\theta_{\bar \calA}:\theta'_{\bar \calA})\leq D(\theta:\theta'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895" y="2529840"/>
            <a:ext cx="76200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37" y="3877469"/>
            <a:ext cx="5343525" cy="1924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61" y="5959724"/>
            <a:ext cx="714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Markov </a:t>
            </a:r>
            <a:r>
              <a:rPr lang="en-US" sz="3200" dirty="0" err="1" smtClean="0"/>
              <a:t>embeddings</a:t>
            </a:r>
            <a:r>
              <a:rPr lang="en-US" sz="3200" dirty="0" smtClean="0"/>
              <a:t>, Markov kernels, etc.</a:t>
            </a:r>
            <a:endParaRPr lang="en-US" sz="3200" dirty="0"/>
          </a:p>
        </p:txBody>
      </p:sp>
      <p:sp>
        <p:nvSpPr>
          <p:cNvPr id="6" name="Explosion 2 5"/>
          <p:cNvSpPr/>
          <p:nvPr/>
        </p:nvSpPr>
        <p:spPr>
          <a:xfrm>
            <a:off x="6789261" y="3794562"/>
            <a:ext cx="4307840" cy="2679938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Invariant divergence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3825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360" y="0"/>
            <a:ext cx="1185164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Statistical invariance: </a:t>
            </a:r>
            <a:r>
              <a:rPr lang="en-US" b="1" dirty="0" err="1" smtClean="0">
                <a:solidFill>
                  <a:schemeClr val="accent1"/>
                </a:solidFill>
              </a:rPr>
              <a:t>Csiszar</a:t>
            </a:r>
            <a:r>
              <a:rPr lang="en-US" b="1" dirty="0" smtClean="0">
                <a:solidFill>
                  <a:schemeClr val="accent1"/>
                </a:solidFill>
              </a:rPr>
              <a:t>/Ali-</a:t>
            </a:r>
            <a:r>
              <a:rPr lang="en-US" b="1" dirty="0" err="1" smtClean="0">
                <a:solidFill>
                  <a:schemeClr val="accent1"/>
                </a:solidFill>
              </a:rPr>
              <a:t>Silvey</a:t>
            </a:r>
            <a:r>
              <a:rPr lang="en-US" b="1" dirty="0" smtClean="0">
                <a:solidFill>
                  <a:schemeClr val="accent1"/>
                </a:solidFill>
              </a:rPr>
              <a:t> f-divergences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124"/>
            <a:ext cx="11032222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Separable </a:t>
            </a:r>
            <a:r>
              <a:rPr lang="en-US" b="1" dirty="0">
                <a:solidFill>
                  <a:srgbClr val="FF0000"/>
                </a:solidFill>
              </a:rPr>
              <a:t>divergence</a:t>
            </a:r>
            <a:r>
              <a:rPr lang="en-US" dirty="0"/>
              <a:t>: A separable divergence </a:t>
            </a:r>
            <a:r>
              <a:rPr lang="en-US" dirty="0" smtClean="0"/>
              <a:t>is </a:t>
            </a:r>
            <a:r>
              <a:rPr lang="en-US" dirty="0"/>
              <a:t>a divergence that can be expressed as the sum of elementary </a:t>
            </a:r>
            <a:r>
              <a:rPr lang="en-US" dirty="0">
                <a:solidFill>
                  <a:srgbClr val="FF0000"/>
                </a:solidFill>
              </a:rPr>
              <a:t>scalar </a:t>
            </a:r>
            <a:r>
              <a:rPr lang="en-US" dirty="0" smtClean="0">
                <a:solidFill>
                  <a:srgbClr val="FF0000"/>
                </a:solidFill>
              </a:rPr>
              <a:t>divergences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Squared Euclidean distance is separable but not the Euclidean distance (because of the square root)</a:t>
            </a:r>
          </a:p>
          <a:p>
            <a:r>
              <a:rPr lang="en-US" dirty="0" smtClean="0"/>
              <a:t>Theorem: </a:t>
            </a:r>
            <a:r>
              <a:rPr lang="en-US" b="1" dirty="0" smtClean="0">
                <a:solidFill>
                  <a:srgbClr val="FF0000"/>
                </a:solidFill>
              </a:rPr>
              <a:t>The </a:t>
            </a:r>
            <a:r>
              <a:rPr lang="en-US" b="1" dirty="0">
                <a:solidFill>
                  <a:srgbClr val="FF0000"/>
                </a:solidFill>
              </a:rPr>
              <a:t>only invariant and </a:t>
            </a:r>
            <a:r>
              <a:rPr lang="en-US" b="1" dirty="0" smtClean="0">
                <a:solidFill>
                  <a:srgbClr val="FF0000"/>
                </a:solidFill>
              </a:rPr>
              <a:t>decomposable </a:t>
            </a:r>
            <a:r>
              <a:rPr lang="en-US" b="1" dirty="0">
                <a:solidFill>
                  <a:srgbClr val="FF0000"/>
                </a:solidFill>
              </a:rPr>
              <a:t>divergences when </a:t>
            </a:r>
            <a:r>
              <a:rPr lang="en-US" b="1" dirty="0" smtClean="0">
                <a:solidFill>
                  <a:srgbClr val="FF0000"/>
                </a:solidFill>
              </a:rPr>
              <a:t>D&gt;2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are f-divergences </a:t>
            </a:r>
            <a:r>
              <a:rPr lang="en-US" dirty="0" smtClean="0"/>
              <a:t>defined </a:t>
            </a:r>
            <a:r>
              <a:rPr lang="en-US" dirty="0"/>
              <a:t>for a convex functional generator </a:t>
            </a:r>
            <a:r>
              <a:rPr lang="en-US" dirty="0" smtClean="0"/>
              <a:t>f:</a:t>
            </a:r>
            <a:endParaRPr lang="en-US" dirty="0"/>
          </a:p>
        </p:txBody>
      </p:sp>
      <p:pic>
        <p:nvPicPr>
          <p:cNvPr id="15362" name="Picture 2" descr="D(\theta_1:\theta_2)  = \sum_i d(\theta_1^i:\theta_2^j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55" y="2368232"/>
            <a:ext cx="762000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_f(\theta:\theta')= \sum_{i=1}^D \theta_i f\left( \frac{\theta_i'}{\theta_i} \right)\geq f(1), \quad f(1)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94" y="5372417"/>
            <a:ext cx="9636505" cy="98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1509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-7731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Standard invariant f-divergences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7944"/>
            <a:ext cx="10515600" cy="54184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</a:t>
            </a:r>
            <a:r>
              <a:rPr lang="en-US" dirty="0" smtClean="0"/>
              <a:t> strictly convex at 1  (for ensuring the law of the </a:t>
            </a:r>
            <a:r>
              <a:rPr lang="en-US" dirty="0" err="1" smtClean="0"/>
              <a:t>indiscernibles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Choose </a:t>
            </a:r>
            <a:r>
              <a:rPr lang="en-US" dirty="0" smtClean="0">
                <a:solidFill>
                  <a:schemeClr val="accent4"/>
                </a:solidFill>
              </a:rPr>
              <a:t>f(1)=0 </a:t>
            </a:r>
            <a:r>
              <a:rPr lang="en-US" dirty="0" smtClean="0"/>
              <a:t>(for lower bound of f-divergence being 0)</a:t>
            </a:r>
          </a:p>
          <a:p>
            <a:r>
              <a:rPr lang="en-US" dirty="0" smtClean="0"/>
              <a:t>Choose </a:t>
            </a:r>
            <a:r>
              <a:rPr lang="en-US" dirty="0" smtClean="0">
                <a:solidFill>
                  <a:schemeClr val="accent4"/>
                </a:solidFill>
              </a:rPr>
              <a:t>f’(1)=0 </a:t>
            </a:r>
            <a:r>
              <a:rPr lang="en-US" dirty="0" smtClean="0"/>
              <a:t>to fix lambda in </a:t>
            </a:r>
            <a:r>
              <a:rPr lang="en-US" dirty="0" smtClean="0">
                <a:solidFill>
                  <a:srgbClr val="FF0000"/>
                </a:solidFill>
              </a:rPr>
              <a:t>equivalent class of generators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Expansion of </a:t>
            </a:r>
          </a:p>
          <a:p>
            <a:endParaRPr lang="en-US" dirty="0"/>
          </a:p>
          <a:p>
            <a:r>
              <a:rPr lang="en-US" dirty="0" smtClean="0"/>
              <a:t>Choose </a:t>
            </a:r>
            <a:r>
              <a:rPr lang="en-US" u="sng" dirty="0" smtClean="0">
                <a:solidFill>
                  <a:schemeClr val="accent4"/>
                </a:solidFill>
              </a:rPr>
              <a:t>f’’(1)=1 </a:t>
            </a:r>
            <a:r>
              <a:rPr lang="en-US" dirty="0" smtClean="0"/>
              <a:t>to get </a:t>
            </a:r>
            <a:r>
              <a:rPr lang="en-US" b="1" u="sng" dirty="0" smtClean="0">
                <a:solidFill>
                  <a:srgbClr val="FF0000"/>
                </a:solidFill>
              </a:rPr>
              <a:t>standard</a:t>
            </a:r>
            <a:r>
              <a:rPr lang="en-US" b="1" dirty="0" smtClean="0">
                <a:solidFill>
                  <a:srgbClr val="FF0000"/>
                </a:solidFill>
              </a:rPr>
              <a:t> f-divergence </a:t>
            </a:r>
            <a:r>
              <a:rPr lang="en-US" dirty="0" smtClean="0"/>
              <a:t>with infinitesimal distance expressed using the Fisher information matrix tensor</a:t>
            </a:r>
          </a:p>
          <a:p>
            <a:r>
              <a:rPr lang="en-US" b="1" dirty="0" smtClean="0"/>
              <a:t>The </a:t>
            </a:r>
            <a:r>
              <a:rPr lang="el-GR" b="1" dirty="0" smtClean="0">
                <a:solidFill>
                  <a:srgbClr val="FF0000"/>
                </a:solidFill>
              </a:rPr>
              <a:t>α-</a:t>
            </a:r>
            <a:r>
              <a:rPr lang="en-US" b="1" dirty="0" smtClean="0">
                <a:solidFill>
                  <a:srgbClr val="FF0000"/>
                </a:solidFill>
              </a:rPr>
              <a:t>connection </a:t>
            </a:r>
            <a:r>
              <a:rPr lang="en-US" b="1" dirty="0" smtClean="0"/>
              <a:t>for any standard f-divergence corresponds to the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b="1" dirty="0" smtClean="0">
                <a:solidFill>
                  <a:srgbClr val="FF0000"/>
                </a:solidFill>
              </a:rPr>
              <a:t>xpected </a:t>
            </a:r>
            <a:r>
              <a:rPr lang="el-GR" b="1" dirty="0">
                <a:solidFill>
                  <a:srgbClr val="FF0000"/>
                </a:solidFill>
              </a:rPr>
              <a:t>α-</a:t>
            </a:r>
            <a:r>
              <a:rPr lang="en-US" b="1" dirty="0" smtClean="0">
                <a:solidFill>
                  <a:srgbClr val="FF0000"/>
                </a:solidFill>
              </a:rPr>
              <a:t>connections  </a:t>
            </a:r>
            <a:r>
              <a:rPr lang="en-US" b="1" dirty="0" smtClean="0"/>
              <a:t>for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386" name="Picture 2" descr="f_\lambda(u) = f(u)+\lambda (u-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655" y="2810034"/>
            <a:ext cx="76200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_f(p:p+d p)=f''(1)\frac{1}{2} d p^\top g(p) d p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655" y="3776029"/>
            <a:ext cx="762000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\alpha=2f'''(1)+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5779541"/>
            <a:ext cx="4747895" cy="85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6714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9418" y="28123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1"/>
                </a:solidFill>
              </a:rPr>
              <a:t>Summary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4310" y="1431341"/>
            <a:ext cx="10515600" cy="5363741"/>
          </a:xfrm>
        </p:spPr>
        <p:txBody>
          <a:bodyPr>
            <a:noAutofit/>
          </a:bodyPr>
          <a:lstStyle/>
          <a:p>
            <a:r>
              <a:rPr lang="en-US" sz="3600" dirty="0" smtClean="0"/>
              <a:t>Geometry of parametric families of distributions:</a:t>
            </a:r>
          </a:p>
          <a:p>
            <a:pPr lvl="1"/>
            <a:r>
              <a:rPr lang="en-US" sz="3200" dirty="0" smtClean="0"/>
              <a:t>Fisher Riemannian geometry (Levi-</a:t>
            </a:r>
            <a:r>
              <a:rPr lang="en-US" sz="3200" dirty="0" err="1" smtClean="0"/>
              <a:t>Civita</a:t>
            </a:r>
            <a:r>
              <a:rPr lang="en-US" sz="3200" dirty="0" smtClean="0"/>
              <a:t> connections)</a:t>
            </a:r>
          </a:p>
          <a:p>
            <a:pPr lvl="1"/>
            <a:r>
              <a:rPr lang="el-GR" sz="3200" dirty="0" smtClean="0"/>
              <a:t>α-</a:t>
            </a:r>
            <a:r>
              <a:rPr lang="en-US" sz="3200" dirty="0" smtClean="0"/>
              <a:t>expected geometry (Conjugate/dual connections)</a:t>
            </a:r>
          </a:p>
          <a:p>
            <a:pPr lvl="1"/>
            <a:r>
              <a:rPr lang="en-US" sz="3200" dirty="0" smtClean="0"/>
              <a:t>Statistical invariance 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Expected </a:t>
            </a:r>
            <a:r>
              <a:rPr lang="el-GR" sz="3600" dirty="0"/>
              <a:t>α</a:t>
            </a:r>
            <a:r>
              <a:rPr lang="en-US" sz="3600" dirty="0"/>
              <a:t>-geometry </a:t>
            </a:r>
            <a:r>
              <a:rPr lang="en-US" sz="3600" dirty="0" smtClean="0"/>
              <a:t> vs </a:t>
            </a:r>
            <a:r>
              <a:rPr lang="el-GR" sz="3600" dirty="0" smtClean="0"/>
              <a:t>α</a:t>
            </a:r>
            <a:r>
              <a:rPr lang="en-US" sz="3600" dirty="0" smtClean="0"/>
              <a:t>-geometry from any parameter divergence</a:t>
            </a:r>
          </a:p>
          <a:p>
            <a:r>
              <a:rPr lang="en-US" sz="3600" dirty="0" smtClean="0"/>
              <a:t>Dually flat geometry for +1/-1-geometry of exponential families or mixture families 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320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83127" y="1057351"/>
            <a:ext cx="11970327" cy="2558642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Bregman dually flat manifolds</a:t>
            </a:r>
            <a:br>
              <a:rPr lang="en-US" sz="6600" b="1" dirty="0" smtClean="0"/>
            </a:br>
            <a:r>
              <a:rPr lang="en-US" sz="6600" b="1" dirty="0" smtClean="0"/>
              <a:t>and</a:t>
            </a:r>
            <a:r>
              <a:rPr lang="en-US" sz="6600" b="1" smtClean="0"/>
              <a:t/>
            </a:r>
            <a:br>
              <a:rPr lang="en-US" sz="6600" b="1" smtClean="0"/>
            </a:br>
            <a:r>
              <a:rPr lang="en-US" smtClean="0"/>
              <a:t>∇-</a:t>
            </a:r>
            <a:r>
              <a:rPr lang="en-US" sz="6600" b="1" dirty="0" smtClean="0"/>
              <a:t>information projections</a:t>
            </a:r>
            <a:endParaRPr lang="en-US" sz="6600" b="1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09464" y="4394411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09" y="5222292"/>
            <a:ext cx="4792910" cy="12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76" y="-34089"/>
            <a:ext cx="11762232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5"/>
                </a:solidFill>
              </a:rPr>
              <a:t>The fundamental </a:t>
            </a:r>
            <a:r>
              <a:rPr lang="en-US" b="1" dirty="0">
                <a:solidFill>
                  <a:schemeClr val="accent5"/>
                </a:solidFill>
              </a:rPr>
              <a:t>theorem of Riemannian geometry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9768" y="1291474"/>
            <a:ext cx="11585448" cy="970416"/>
          </a:xfrm>
          <a:prstGeom prst="rect">
            <a:avLst/>
          </a:prstGeom>
          <a:gradFill>
            <a:gsLst>
              <a:gs pos="0">
                <a:schemeClr val="accent4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There exists a </a:t>
            </a:r>
            <a:r>
              <a:rPr lang="en-US" b="1" dirty="0" smtClean="0">
                <a:solidFill>
                  <a:srgbClr val="FF0000"/>
                </a:solidFill>
              </a:rPr>
              <a:t>unique</a:t>
            </a:r>
            <a:r>
              <a:rPr lang="en-US" dirty="0" smtClean="0"/>
              <a:t> </a:t>
            </a:r>
            <a:r>
              <a:rPr lang="en-US" u="sng" dirty="0" smtClean="0"/>
              <a:t>torsion-free</a:t>
            </a:r>
            <a:r>
              <a:rPr lang="en-US" dirty="0" smtClean="0"/>
              <a:t> connection that is </a:t>
            </a:r>
            <a:r>
              <a:rPr lang="en-US" dirty="0" smtClean="0">
                <a:solidFill>
                  <a:srgbClr val="FF0000"/>
                </a:solidFill>
              </a:rPr>
              <a:t>metric compatible </a:t>
            </a:r>
            <a:r>
              <a:rPr lang="en-US" dirty="0" smtClean="0"/>
              <a:t>which is called the </a:t>
            </a:r>
            <a:r>
              <a:rPr lang="en-US" b="1" dirty="0" smtClean="0">
                <a:solidFill>
                  <a:srgbClr val="FF0000"/>
                </a:solidFill>
              </a:rPr>
              <a:t>Levi-</a:t>
            </a:r>
            <a:r>
              <a:rPr lang="en-US" b="1" dirty="0" err="1" smtClean="0">
                <a:solidFill>
                  <a:srgbClr val="FF0000"/>
                </a:solidFill>
              </a:rPr>
              <a:t>Civita</a:t>
            </a:r>
            <a:r>
              <a:rPr lang="en-US" b="1" dirty="0" smtClean="0">
                <a:solidFill>
                  <a:srgbClr val="FF0000"/>
                </a:solidFill>
              </a:rPr>
              <a:t> connection</a:t>
            </a:r>
            <a:r>
              <a:rPr lang="en-US" dirty="0"/>
              <a:t>;</a:t>
            </a:r>
            <a:r>
              <a:rPr lang="en-US" dirty="0" smtClean="0"/>
              <a:t> The LC metric connection is derived from 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5" name="Picture 4" descr="Image result for Elie Cart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760" y="2383315"/>
            <a:ext cx="1452498" cy="186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evi-civita conn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398" y="2460427"/>
            <a:ext cx="3491992" cy="198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68510" y="5205421"/>
            <a:ext cx="10446706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Riemannian geometry</a:t>
            </a:r>
            <a:r>
              <a:rPr lang="en-US" sz="3200" dirty="0"/>
              <a:t>: take the Levi-</a:t>
            </a:r>
            <a:r>
              <a:rPr lang="en-US" sz="3200" dirty="0" err="1"/>
              <a:t>civita</a:t>
            </a:r>
            <a:r>
              <a:rPr lang="en-US" sz="3200" dirty="0"/>
              <a:t> </a:t>
            </a:r>
            <a:r>
              <a:rPr lang="en-US" sz="3200" dirty="0" smtClean="0"/>
              <a:t>metric connection</a:t>
            </a:r>
            <a:endParaRPr lang="en-US" sz="3200" dirty="0"/>
          </a:p>
          <a:p>
            <a:r>
              <a:rPr lang="en-US" sz="3200" dirty="0">
                <a:solidFill>
                  <a:schemeClr val="accent5"/>
                </a:solidFill>
              </a:rPr>
              <a:t>D</a:t>
            </a:r>
            <a:r>
              <a:rPr lang="en-US" sz="3200" dirty="0" smtClean="0">
                <a:solidFill>
                  <a:schemeClr val="accent5"/>
                </a:solidFill>
              </a:rPr>
              <a:t>ifferential </a:t>
            </a:r>
            <a:r>
              <a:rPr lang="en-US" sz="3200" dirty="0">
                <a:solidFill>
                  <a:schemeClr val="accent5"/>
                </a:solidFill>
              </a:rPr>
              <a:t>geometry</a:t>
            </a:r>
            <a:r>
              <a:rPr lang="en-US" sz="3200" dirty="0"/>
              <a:t>: take any affine connection (</a:t>
            </a:r>
            <a:r>
              <a:rPr lang="en-US" sz="3200" dirty="0" err="1"/>
              <a:t>Elie</a:t>
            </a:r>
            <a:r>
              <a:rPr lang="en-US" sz="3200" dirty="0"/>
              <a:t> </a:t>
            </a:r>
            <a:r>
              <a:rPr lang="en-US" sz="3200" dirty="0" err="1"/>
              <a:t>Cartan</a:t>
            </a:r>
            <a:r>
              <a:rPr lang="en-US" sz="3200" dirty="0"/>
              <a:t>)</a:t>
            </a:r>
          </a:p>
          <a:p>
            <a:r>
              <a:rPr lang="en-US" sz="3200" dirty="0">
                <a:solidFill>
                  <a:schemeClr val="accent5"/>
                </a:solidFill>
              </a:rPr>
              <a:t>Information geometry</a:t>
            </a:r>
            <a:r>
              <a:rPr lang="en-US" sz="3200" dirty="0"/>
              <a:t>: take a pair of </a:t>
            </a:r>
            <a:r>
              <a:rPr lang="en-US" sz="3200" dirty="0" smtClean="0"/>
              <a:t>“dual” connections</a:t>
            </a:r>
            <a:endParaRPr lang="en-US" sz="3200" dirty="0"/>
          </a:p>
        </p:txBody>
      </p:sp>
      <p:pic>
        <p:nvPicPr>
          <p:cNvPr id="3074" name="Picture 2" descr="Levi-civit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73" y="2460427"/>
            <a:ext cx="1604582" cy="19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42867" y="4441258"/>
            <a:ext cx="21977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/>
              <a:t>Tullio</a:t>
            </a:r>
            <a:r>
              <a:rPr lang="en-US" sz="2400" dirty="0"/>
              <a:t> </a:t>
            </a:r>
            <a:r>
              <a:rPr lang="en-US" sz="2400" dirty="0" smtClean="0"/>
              <a:t>Levi-</a:t>
            </a:r>
            <a:r>
              <a:rPr lang="en-US" sz="2400" dirty="0" err="1" smtClean="0"/>
              <a:t>Civita</a:t>
            </a:r>
            <a:endParaRPr lang="en-US" sz="2400" dirty="0" smtClean="0"/>
          </a:p>
          <a:p>
            <a:pPr algn="ctr"/>
            <a:r>
              <a:rPr lang="en-US" sz="2400" dirty="0" smtClean="0"/>
              <a:t> </a:t>
            </a:r>
            <a:r>
              <a:rPr lang="en-US" sz="2400" dirty="0"/>
              <a:t>(1873-1941)</a:t>
            </a:r>
          </a:p>
        </p:txBody>
      </p:sp>
      <p:sp>
        <p:nvSpPr>
          <p:cNvPr id="9" name="Rectangle 8"/>
          <p:cNvSpPr/>
          <p:nvPr/>
        </p:nvSpPr>
        <p:spPr>
          <a:xfrm>
            <a:off x="9626886" y="4251756"/>
            <a:ext cx="24523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 smtClean="0"/>
              <a:t>Elie</a:t>
            </a:r>
            <a:r>
              <a:rPr lang="en-US" sz="2400" dirty="0" smtClean="0"/>
              <a:t> Joseph </a:t>
            </a:r>
            <a:r>
              <a:rPr lang="en-US" sz="2400" dirty="0" err="1" smtClean="0"/>
              <a:t>Cartan</a:t>
            </a:r>
            <a:endParaRPr lang="en-US" sz="2400" dirty="0" smtClean="0"/>
          </a:p>
          <a:p>
            <a:pPr algn="ctr"/>
            <a:r>
              <a:rPr lang="en-US" sz="2400" dirty="0"/>
              <a:t>(1869-1951)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845872" y="3685562"/>
                <a:ext cx="50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872" y="3685562"/>
                <a:ext cx="5084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xplosion 1 7"/>
          <p:cNvSpPr/>
          <p:nvPr/>
        </p:nvSpPr>
        <p:spPr>
          <a:xfrm>
            <a:off x="4675899" y="3216746"/>
            <a:ext cx="3393440" cy="1523383"/>
          </a:xfrm>
          <a:prstGeom prst="irregularSeal1">
            <a:avLst/>
          </a:prstGeom>
          <a:solidFill>
            <a:srgbClr val="FFFF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Metric-compatible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37160" y="5625648"/>
            <a:ext cx="1298448" cy="7625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996" y="1242370"/>
            <a:ext cx="1171103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Projection, orthogonality and Pythagoras’ theorem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774"/>
            <a:ext cx="7221873" cy="3802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540" y="11177"/>
            <a:ext cx="10203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</a:rPr>
              <a:t>Recalling Euclidean geometry….</a:t>
            </a:r>
          </a:p>
          <a:p>
            <a:r>
              <a:rPr lang="en-US" sz="3200" dirty="0" smtClean="0"/>
              <a:t>Distance, geodesic, orthogonality, uniqueness of projection</a:t>
            </a:r>
            <a:endParaRPr lang="en-US" sz="3200" dirty="0"/>
          </a:p>
        </p:txBody>
      </p:sp>
      <p:sp>
        <p:nvSpPr>
          <p:cNvPr id="3" name="Flowchart: Connector 2"/>
          <p:cNvSpPr/>
          <p:nvPr/>
        </p:nvSpPr>
        <p:spPr>
          <a:xfrm>
            <a:off x="9116910" y="3617724"/>
            <a:ext cx="1782618" cy="1896385"/>
          </a:xfrm>
          <a:prstGeom prst="flowChartConnec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9966039" y="4535053"/>
            <a:ext cx="110836" cy="14778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1"/>
            <a:endCxn id="3" idx="0"/>
          </p:cNvCxnSpPr>
          <p:nvPr/>
        </p:nvCxnSpPr>
        <p:spPr>
          <a:xfrm flipV="1">
            <a:off x="9982271" y="3617724"/>
            <a:ext cx="25948" cy="93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2"/>
            <a:endCxn id="3" idx="6"/>
          </p:cNvCxnSpPr>
          <p:nvPr/>
        </p:nvCxnSpPr>
        <p:spPr>
          <a:xfrm flipV="1">
            <a:off x="9966039" y="4565917"/>
            <a:ext cx="933489" cy="43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3" idx="3"/>
            <a:endCxn id="6" idx="2"/>
          </p:cNvCxnSpPr>
          <p:nvPr/>
        </p:nvCxnSpPr>
        <p:spPr>
          <a:xfrm flipV="1">
            <a:off x="9377968" y="4608944"/>
            <a:ext cx="588071" cy="627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5688" y="5791200"/>
            <a:ext cx="3498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Non-unique projection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96286" y="5791200"/>
            <a:ext cx="4639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Guaranteed </a:t>
            </a:r>
            <a:r>
              <a:rPr lang="en-US" sz="2800" b="1" dirty="0" smtClean="0">
                <a:solidFill>
                  <a:srgbClr val="FF0000"/>
                </a:solidFill>
              </a:rPr>
              <a:t>unique projection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0309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655" y="365125"/>
            <a:ext cx="11841017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Goal: Provide geometric interpretations of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MLE/MaxEnt of KL divergence minimizations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as </a:t>
            </a:r>
            <a:r>
              <a:rPr lang="en-US" b="1" u="sng" dirty="0" smtClean="0">
                <a:solidFill>
                  <a:schemeClr val="accent1"/>
                </a:solidFill>
              </a:rPr>
              <a:t>information projections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4" name="Picture 4" descr="\begin{eqnarray*}&#10;\min&amp;&amp; \KL(p_e(x) : \boxed{p_\theta(x)})\\&#10; &amp;=&amp; \int p_e(x)\log p_e(x) \dx - \int p_e(x) \log p_\theta(x) \mathrm{d}x \\&#10;&amp;=&amp; \min -H(p_e)  - \underbrace{E_{p_e}[\log p_\theta(x)]}_{}\\&#10;&amp;&amp; \equiv \max \frac{1}{n} \sum \delta(x-x_i) \log p_\theta(x)\\&#10;&amp;=&amp; \max \frac{1}{n} \sum_i\log p_\theta(x_i) =  \text{MLE}&#10;\end{eqnarray*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67" y="3330429"/>
            <a:ext cx="5399004" cy="309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93" y="3397541"/>
            <a:ext cx="5509618" cy="2921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8348" y="2251727"/>
            <a:ext cx="3758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MaxEnt (with prior q)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24211" y="2263593"/>
            <a:ext cx="520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Maximum Likelihood Estimate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5965972" y="2251727"/>
            <a:ext cx="109056" cy="45132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59010" y="3649211"/>
            <a:ext cx="437649" cy="4194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428988" y="3330429"/>
            <a:ext cx="756957" cy="4530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3793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03" y="-53510"/>
            <a:ext cx="10515600" cy="1325563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Bregman manifolds </a:t>
            </a:r>
            <a:r>
              <a:rPr lang="en-US" b="1" dirty="0" smtClean="0">
                <a:solidFill>
                  <a:schemeClr val="accent1"/>
                </a:solidFill>
              </a:rPr>
              <a:t>in a nutshell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803" y="1134653"/>
            <a:ext cx="11502006" cy="5778996"/>
          </a:xfrm>
        </p:spPr>
        <p:txBody>
          <a:bodyPr>
            <a:normAutofit/>
          </a:bodyPr>
          <a:lstStyle/>
          <a:p>
            <a:r>
              <a:rPr lang="en-US" dirty="0" smtClean="0"/>
              <a:t>From </a:t>
            </a:r>
            <a:r>
              <a:rPr lang="en-US" i="1" dirty="0" smtClean="0"/>
              <a:t>any</a:t>
            </a:r>
            <a:r>
              <a:rPr lang="en-US" dirty="0" smtClean="0"/>
              <a:t> smooth (C3) convex function F, we can build a dualistic information-geometric structure called a </a:t>
            </a:r>
            <a:r>
              <a:rPr lang="en-US" dirty="0" smtClean="0">
                <a:solidFill>
                  <a:srgbClr val="FF0000"/>
                </a:solidFill>
              </a:rPr>
              <a:t>dually flat manifold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Duality emanates from </a:t>
            </a:r>
            <a:r>
              <a:rPr lang="en-US" dirty="0" smtClean="0">
                <a:solidFill>
                  <a:srgbClr val="FF0000"/>
                </a:solidFill>
              </a:rPr>
              <a:t>Legendre-</a:t>
            </a:r>
            <a:r>
              <a:rPr lang="en-US" dirty="0" err="1" smtClean="0">
                <a:solidFill>
                  <a:srgbClr val="FF0000"/>
                </a:solidFill>
              </a:rPr>
              <a:t>Fenchel</a:t>
            </a:r>
            <a:r>
              <a:rPr lang="en-US" dirty="0" smtClean="0">
                <a:solidFill>
                  <a:srgbClr val="FF0000"/>
                </a:solidFill>
              </a:rPr>
              <a:t> conjugation</a:t>
            </a:r>
          </a:p>
          <a:p>
            <a:r>
              <a:rPr lang="en-US" dirty="0" smtClean="0"/>
              <a:t>There are </a:t>
            </a:r>
            <a:r>
              <a:rPr lang="en-US" dirty="0" smtClean="0">
                <a:solidFill>
                  <a:srgbClr val="FF0000"/>
                </a:solidFill>
              </a:rPr>
              <a:t>two global (affine) coordinate systems</a:t>
            </a:r>
            <a:r>
              <a:rPr lang="en-US" dirty="0" smtClean="0"/>
              <a:t>: primal  </a:t>
            </a:r>
            <a:r>
              <a:rPr lang="el-GR" dirty="0" smtClean="0"/>
              <a:t>θ</a:t>
            </a:r>
            <a:r>
              <a:rPr lang="en-US" dirty="0" smtClean="0"/>
              <a:t> and dual </a:t>
            </a:r>
            <a:r>
              <a:rPr lang="el-GR" dirty="0" smtClean="0"/>
              <a:t>η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can associate a </a:t>
            </a:r>
            <a:r>
              <a:rPr lang="en-US" dirty="0" smtClean="0">
                <a:solidFill>
                  <a:srgbClr val="FF0000"/>
                </a:solidFill>
              </a:rPr>
              <a:t>canonical divergence </a:t>
            </a:r>
            <a:r>
              <a:rPr lang="en-US" dirty="0" smtClean="0"/>
              <a:t>to dually flat manifolds: </a:t>
            </a:r>
            <a:r>
              <a:rPr lang="en-US" dirty="0" smtClean="0">
                <a:solidFill>
                  <a:srgbClr val="FF0000"/>
                </a:solidFill>
              </a:rPr>
              <a:t>Bregman divergences </a:t>
            </a:r>
            <a:r>
              <a:rPr lang="en-US" dirty="0" smtClean="0"/>
              <a:t>or </a:t>
            </a:r>
            <a:r>
              <a:rPr lang="en-US" dirty="0" err="1" smtClean="0">
                <a:solidFill>
                  <a:srgbClr val="FF0000"/>
                </a:solidFill>
              </a:rPr>
              <a:t>Fenchel</a:t>
            </a:r>
            <a:r>
              <a:rPr lang="en-US" dirty="0" smtClean="0">
                <a:solidFill>
                  <a:srgbClr val="FF0000"/>
                </a:solidFill>
              </a:rPr>
              <a:t>-Young divergences (mixed coordinates)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There are two dual </a:t>
            </a:r>
            <a:r>
              <a:rPr lang="en-US" dirty="0" smtClean="0">
                <a:solidFill>
                  <a:srgbClr val="FF0000"/>
                </a:solidFill>
              </a:rPr>
              <a:t>Pythagoras theorems </a:t>
            </a:r>
            <a:r>
              <a:rPr lang="en-US" dirty="0" smtClean="0"/>
              <a:t>(and generalized laws of cosines)</a:t>
            </a:r>
          </a:p>
          <a:p>
            <a:pPr marL="0" indent="0">
              <a:buNone/>
            </a:pPr>
            <a:r>
              <a:rPr lang="en-US" dirty="0" smtClean="0"/>
              <a:t>           (Give a sufficient case where dual </a:t>
            </a:r>
            <a:r>
              <a:rPr lang="en-US" dirty="0" smtClean="0">
                <a:solidFill>
                  <a:srgbClr val="FF0000"/>
                </a:solidFill>
              </a:rPr>
              <a:t>information projections </a:t>
            </a:r>
            <a:r>
              <a:rPr lang="en-US" dirty="0" smtClean="0"/>
              <a:t>are unique)</a:t>
            </a:r>
          </a:p>
          <a:p>
            <a:r>
              <a:rPr lang="en-US" dirty="0" smtClean="0"/>
              <a:t>Very well-suited to </a:t>
            </a:r>
            <a:r>
              <a:rPr lang="en-US" dirty="0" smtClean="0">
                <a:solidFill>
                  <a:srgbClr val="FF0000"/>
                </a:solidFill>
              </a:rPr>
              <a:t>computational geometry  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FF0000"/>
                </a:solidFill>
              </a:rPr>
              <a:t>Voronoi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proximity queries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11804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92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Dually flat geometry from a convex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" y="1173162"/>
            <a:ext cx="7435212" cy="3967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" y="5449270"/>
            <a:ext cx="1212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necessarily related to statistical models, but can always associate a regular statistical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4192" y="6219178"/>
            <a:ext cx="11787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Vân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Lê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Hông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. "Statistical manifolds are statistical models." </a:t>
            </a:r>
            <a:r>
              <a:rPr lang="en-US" sz="2000" b="1" i="1" dirty="0">
                <a:solidFill>
                  <a:schemeClr val="accent6"/>
                </a:solidFill>
                <a:latin typeface="Arial" panose="020B0604020202020204" pitchFamily="34" charset="0"/>
              </a:rPr>
              <a:t>Journal of Geometry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 84.1-2 (</a:t>
            </a:r>
            <a:r>
              <a:rPr lang="en-US" sz="2000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2006)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6165" y="2771615"/>
            <a:ext cx="4502515" cy="19389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Historically, the dualistic structure of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nformation geometry was called</a:t>
            </a:r>
          </a:p>
          <a:p>
            <a:r>
              <a:rPr lang="en-US" sz="2000" dirty="0"/>
              <a:t>b</a:t>
            </a:r>
            <a:r>
              <a:rPr lang="en-US" sz="2000" dirty="0" smtClean="0"/>
              <a:t>y </a:t>
            </a:r>
            <a:r>
              <a:rPr lang="en-US" sz="2000" dirty="0" err="1" smtClean="0"/>
              <a:t>Lauritzen</a:t>
            </a:r>
            <a:r>
              <a:rPr lang="en-US" sz="2000" dirty="0" smtClean="0"/>
              <a:t> (1987) a </a:t>
            </a:r>
            <a:r>
              <a:rPr lang="en-US" sz="2000" b="1" u="sng" dirty="0" smtClean="0">
                <a:solidFill>
                  <a:srgbClr val="FF0000"/>
                </a:solidFill>
              </a:rPr>
              <a:t>statistical manifold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But the structure can be used </a:t>
            </a:r>
          </a:p>
          <a:p>
            <a:r>
              <a:rPr lang="en-US" sz="2000" dirty="0" smtClean="0"/>
              <a:t>in non-statistical contexts.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0" y="1413659"/>
            <a:ext cx="1134110" cy="11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8624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-45086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Dually flat manifold construction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54" y="1077277"/>
            <a:ext cx="11677073" cy="5499014"/>
          </a:xfrm>
        </p:spPr>
        <p:txBody>
          <a:bodyPr/>
          <a:lstStyle/>
          <a:p>
            <a:r>
              <a:rPr lang="en-US" dirty="0" smtClean="0"/>
              <a:t>A global coordinate system (single chart) </a:t>
            </a:r>
            <a:r>
              <a:rPr lang="el-GR" dirty="0" smtClean="0"/>
              <a:t>θ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Metric tensor g is the </a:t>
            </a:r>
            <a:r>
              <a:rPr lang="en-US" b="1" u="sng" dirty="0" smtClean="0">
                <a:solidFill>
                  <a:srgbClr val="FF0000"/>
                </a:solidFill>
              </a:rPr>
              <a:t>Hessian of the potential function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∇-geodesic of the connection ∇ are </a:t>
            </a:r>
            <a:r>
              <a:rPr lang="en-US" b="1" dirty="0" smtClean="0">
                <a:solidFill>
                  <a:srgbClr val="FF0000"/>
                </a:solidFill>
              </a:rPr>
              <a:t>straight lines in the 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-coordinate system </a:t>
            </a:r>
            <a:r>
              <a:rPr lang="en-US" dirty="0" smtClean="0"/>
              <a:t>since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Bregman manifold is a special case of Hessian manifolds where the Hessian is the Hessian of a global function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 \leftsup{F}g = \nabla^2 F(\thet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109" y="2869413"/>
            <a:ext cx="3509685" cy="8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 \leftsup{F}\Gamma_{ijk}(\theta)=0&#10;&#10;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45" y="4414508"/>
            <a:ext cx="3456651" cy="85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hessian structures book co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669" y="423609"/>
            <a:ext cx="1547091" cy="22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6405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3137189"/>
            <a:ext cx="10515600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Dual Riemannian metric tensor</a:t>
            </a:r>
          </a:p>
          <a:p>
            <a:endParaRPr lang="en-US" dirty="0"/>
          </a:p>
          <a:p>
            <a:r>
              <a:rPr lang="en-US" dirty="0" smtClean="0"/>
              <a:t>Expressed in the dual coordinate system </a:t>
            </a:r>
            <a:r>
              <a:rPr lang="el-GR" dirty="0"/>
              <a:t>η</a:t>
            </a:r>
            <a:r>
              <a:rPr lang="en-US" dirty="0" smtClean="0"/>
              <a:t> :</a:t>
            </a:r>
          </a:p>
          <a:p>
            <a:r>
              <a:rPr lang="en-US" dirty="0"/>
              <a:t>Coordinate-free notation:</a:t>
            </a:r>
          </a:p>
          <a:p>
            <a:r>
              <a:rPr lang="en-US" dirty="0" smtClean="0"/>
              <a:t> </a:t>
            </a:r>
            <a:r>
              <a:rPr lang="en-US" b="1" dirty="0">
                <a:solidFill>
                  <a:srgbClr val="FF0000"/>
                </a:solidFill>
              </a:rPr>
              <a:t>∇</a:t>
            </a:r>
            <a:r>
              <a:rPr lang="en-US" b="1" dirty="0" smtClean="0">
                <a:solidFill>
                  <a:srgbClr val="FF0000"/>
                </a:solidFill>
              </a:rPr>
              <a:t>*-geodesic </a:t>
            </a:r>
            <a:r>
              <a:rPr lang="en-US" dirty="0"/>
              <a:t>of the connection </a:t>
            </a:r>
            <a:r>
              <a:rPr lang="en-US" dirty="0" smtClean="0"/>
              <a:t>∇* are straight lines since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5575" y="-450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chemeClr val="accent1"/>
                </a:solidFill>
              </a:rPr>
              <a:t>Dually flat manifold construction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g^*&#10;&#10;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386" y="3034196"/>
            <a:ext cx="590993" cy="68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4455" y="1280477"/>
            <a:ext cx="10394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Duality emanates from the </a:t>
            </a:r>
            <a:r>
              <a:rPr lang="en-US" sz="3200" b="1" dirty="0" smtClean="0">
                <a:solidFill>
                  <a:srgbClr val="FF0000"/>
                </a:solidFill>
              </a:rPr>
              <a:t>Legendre-</a:t>
            </a:r>
            <a:r>
              <a:rPr lang="en-US" sz="3200" b="1" dirty="0" err="1" smtClean="0">
                <a:solidFill>
                  <a:srgbClr val="FF0000"/>
                </a:solidFill>
              </a:rPr>
              <a:t>Fenchel</a:t>
            </a:r>
            <a:r>
              <a:rPr lang="en-US" sz="3200" b="1" dirty="0" smtClean="0">
                <a:solidFill>
                  <a:srgbClr val="FF0000"/>
                </a:solidFill>
              </a:rPr>
              <a:t> convex duality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5124" name="Picture 4" descr="F^*(\eta) = \sup_{\theta\in\Theta} \{\theta^\top\eta-F(\theta)\}&#10;&#10;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1957965"/>
            <a:ext cx="7620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 \leftsup{F}g^* =   \leftsup{F^*}g &#10;&#10;&#10;&#10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705" y="4657239"/>
            <a:ext cx="2169968" cy="63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 \leftsup{F}{\Gamma^*}^{ijk}(\eta)=0&#10;&#10;&#10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5743161"/>
            <a:ext cx="3599872" cy="8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 \leftsup{F}g^* = \nabla^2 F^*(\eta)&#10;&#10;&#10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236" y="3991894"/>
            <a:ext cx="3793836" cy="7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9861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109" y="42317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 err="1" smtClean="0">
                <a:solidFill>
                  <a:srgbClr val="FF0000"/>
                </a:solidFill>
                <a:latin typeface="+mn-lt"/>
              </a:rPr>
              <a:t>Crouzeix’s</a:t>
            </a:r>
            <a:r>
              <a:rPr lang="en-US" sz="3600" b="1" u="sng" dirty="0" smtClean="0">
                <a:solidFill>
                  <a:srgbClr val="FF0000"/>
                </a:solidFill>
                <a:latin typeface="+mn-lt"/>
              </a:rPr>
              <a:t> identity </a:t>
            </a:r>
            <a:r>
              <a:rPr lang="en-US" sz="3600" dirty="0" smtClean="0"/>
              <a:t>of Hessians of convex conjugates:</a:t>
            </a:r>
            <a:endParaRPr lang="en-US" sz="3600" dirty="0"/>
          </a:p>
        </p:txBody>
      </p:sp>
      <p:pic>
        <p:nvPicPr>
          <p:cNvPr id="4098" name="Picture 2" descr="\nabla^{2} F(\theta) \nabla^{2} F^{*}(\eta)=I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93" y="5421689"/>
            <a:ext cx="7620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4126" y="175491"/>
            <a:ext cx="11506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1"/>
                </a:solidFill>
              </a:rPr>
              <a:t>Metric tensor using covariant/contravariant notations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254" y="1478252"/>
            <a:ext cx="3618073" cy="1976136"/>
          </a:xfrm>
          <a:prstGeom prst="rect">
            <a:avLst/>
          </a:prstGeom>
        </p:spPr>
      </p:pic>
      <p:pic>
        <p:nvPicPr>
          <p:cNvPr id="4100" name="Picture 4" descr="g_{ij}(\theta)=\nabla^2F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990721"/>
            <a:ext cx="4681390" cy="8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9745" y="1501054"/>
            <a:ext cx="597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2-covariant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9745" y="2936659"/>
            <a:ext cx="518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Dual 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pic>
        <p:nvPicPr>
          <p:cNvPr id="4102" name="Picture 6" descr="g^{ij}(\eta)={g^*}^{ij}(\eta)=\nabla^2 F(\eta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3468355"/>
            <a:ext cx="76200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10704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\leftsup{F}C_{ijk} = {\partial_i}{\partial_j}{\partial_k} F(\thet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690" y="2175326"/>
            <a:ext cx="5337175" cy="8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 \leftsup{F}C_{ijk} = \leftsup{F}\Gamma_{ijk}- \leftsup{F}\Gamma_{ijk}^*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493" y="1352946"/>
            <a:ext cx="5425641" cy="8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01144" y="34680"/>
            <a:ext cx="11506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chemeClr val="accent1"/>
                </a:solidFill>
              </a:rPr>
              <a:t>α-geometry of Bregman manifolds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pic>
        <p:nvPicPr>
          <p:cNvPr id="3078" name="Picture 6" descr="(M,g,\nabla^{-\alpha},\nabla^\alph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44" y="1093622"/>
            <a:ext cx="2985024" cy="51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\nabla^{1}=\nabl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11" y="3643006"/>
            <a:ext cx="2315126" cy="6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\nabla^{-1}=\nabla^*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27" y="3604443"/>
            <a:ext cx="3555114" cy="8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\begin{eqnarray*}&#10;\Gamma^{\alpha}_{ij,k} &amp;=&amp; \Gamma^{0}_{ij,k} - \frac{\alpha}{2} C_{ij,k}\\&#10;\Gamma^{-\alpha}_{ij,k} &amp;=&amp; \Gamma^{0}_{ij,k} + \frac{\alpha}{2} C_{ij,k}&#10;\end{eqnarray*}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68" y="4669055"/>
            <a:ext cx="4752830" cy="206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385356" y="3281278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313535" y="2201518"/>
            <a:ext cx="4654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Amari-</a:t>
            </a:r>
            <a:r>
              <a:rPr lang="en-US" sz="2800" b="1" dirty="0" err="1" smtClean="0">
                <a:solidFill>
                  <a:srgbClr val="FF0000"/>
                </a:solidFill>
              </a:rPr>
              <a:t>Chentsov</a:t>
            </a:r>
            <a:r>
              <a:rPr lang="en-US" sz="2800" b="1" dirty="0" smtClean="0">
                <a:solidFill>
                  <a:srgbClr val="FF0000"/>
                </a:solidFill>
              </a:rPr>
              <a:t>  cubic </a:t>
            </a:r>
            <a:r>
              <a:rPr lang="en-US" sz="2800" b="1" dirty="0">
                <a:solidFill>
                  <a:srgbClr val="FF0000"/>
                </a:solidFill>
              </a:rPr>
              <a:t>tensor</a:t>
            </a:r>
            <a:r>
              <a:rPr lang="en-US" sz="2800" dirty="0"/>
              <a:t>:</a:t>
            </a:r>
          </a:p>
        </p:txBody>
      </p:sp>
      <p:pic>
        <p:nvPicPr>
          <p:cNvPr id="3088" name="Picture 16" descr="\Gamma^0=\Gamma^{\mathrm{LC}} 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098" y="3717717"/>
            <a:ext cx="3285247" cy="87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2722" y="4962691"/>
            <a:ext cx="4051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Get the </a:t>
            </a:r>
            <a:r>
              <a:rPr lang="el-GR" sz="3200" b="1" dirty="0" smtClean="0">
                <a:solidFill>
                  <a:srgbClr val="FF0000"/>
                </a:solidFill>
              </a:rPr>
              <a:t>α</a:t>
            </a:r>
            <a:r>
              <a:rPr lang="en-US" sz="3200" b="1" dirty="0" smtClean="0">
                <a:solidFill>
                  <a:srgbClr val="FF0000"/>
                </a:solidFill>
              </a:rPr>
              <a:t>-connections</a:t>
            </a:r>
            <a:r>
              <a:rPr lang="en-US" sz="3200" dirty="0" smtClean="0"/>
              <a:t>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995563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Dual Pythagoras’ theorem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4" y="963615"/>
            <a:ext cx="8060169" cy="4075452"/>
          </a:xfrm>
          <a:prstGeom prst="rect">
            <a:avLst/>
          </a:prstGeom>
        </p:spPr>
      </p:pic>
      <p:pic>
        <p:nvPicPr>
          <p:cNvPr id="6146" name="Picture 2" descr="\gamma^*(P,Q)\perp \gamma(Q,R) \Leftrightarrow (\eta(P)-\eta(Q))^\top (\theta(Q)-\theta(R)) = (\eta_i(P)-\eta_i(Q))(\theta_i(Q)-\theta_i(R))  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83" y="5281324"/>
            <a:ext cx="10857169" cy="3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\gamma(P,Q)\perp \gamma^*(Q,R) \Leftrightarrow (\theta(P)-\theta(Q))^\top (\eta(Q)-\eta(R)) = (\theta_i(P)-\theta_i(Q))^\top (\eta_i(Q)-\eta_i(R))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83" y="5998785"/>
            <a:ext cx="10795520" cy="3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1444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82" y="1272237"/>
            <a:ext cx="5313096" cy="3874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82" y="4178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Dual Riemann geodesic distances induced by a separable Bregman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B_\Phi(x,x'):=\Phi(x)-\Phi(x')-(x-x')^\top\nabla\Phi(x'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38" y="1713357"/>
            <a:ext cx="4929053" cy="3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4934" y="1260098"/>
            <a:ext cx="282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Bregman divergence:</a:t>
            </a:r>
            <a:endParaRPr lang="en-US" sz="2400" dirty="0"/>
          </a:p>
        </p:txBody>
      </p:sp>
      <p:pic>
        <p:nvPicPr>
          <p:cNvPr id="2052" name="Picture 4" descr="\Phi(x):=\sum_{j=1}^K\phi(x_j)\text{ with }\phi:\mathcal{J} \to \mathbb{R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38" y="2536477"/>
            <a:ext cx="4824550" cy="49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4935" y="2027584"/>
            <a:ext cx="399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Separable Bregman generator: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44935" y="3029304"/>
            <a:ext cx="3578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Riemannian metric tensor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2054" name="Picture 6" descr="g_{ij}(x)=\phi''(x_i)\delta_{ij}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594" y="3490969"/>
            <a:ext cx="2263048" cy="35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\rho_\phi(x,x')  = \sqrt{\sum_{j=1}^K \big(h(x_j) - h(x_j')\big)^2}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530" y="5380758"/>
            <a:ext cx="5032971" cy="65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44934" y="4920784"/>
            <a:ext cx="401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Riemannian distance (metric):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058" name="Picture 10" descr="h(x):=\int \sqrt{\phi''(x)}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806" y="6044559"/>
            <a:ext cx="2116182" cy="39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508272" y="5983463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</a:t>
            </a:r>
            <a:endParaRPr lang="en-US" sz="2400" dirty="0"/>
          </a:p>
        </p:txBody>
      </p:sp>
      <p:pic>
        <p:nvPicPr>
          <p:cNvPr id="2060" name="Picture 12" descr="\gamma_i(t)=h^{-1}\Big((1-t)h(x_i)+ t h(x_i')\Big),\quad t\in[0,1].&#10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38" y="4307373"/>
            <a:ext cx="5138063" cy="5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915107" y="3866397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Geodesics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2062" name="Picture 14" descr="\phi^*(y) = y{\phi'}^{-1}(y)-\phi({\phi'}^{-1}(y))&#10;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0" y="5968064"/>
            <a:ext cx="3718560" cy="39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21636" y="5934781"/>
            <a:ext cx="2718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Legendre conjugate:</a:t>
            </a:r>
            <a:endParaRPr lang="en-US" sz="2400" dirty="0"/>
          </a:p>
        </p:txBody>
      </p:sp>
      <p:pic>
        <p:nvPicPr>
          <p:cNvPr id="2064" name="Picture 16" descr="\rho_\phi(x,x') = \rho_{\phi^*}(y,y') = \rho_{\phi^*}(\nabla\Phi(x),\nabla\Phi(x')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6" y="5400219"/>
            <a:ext cx="6374390" cy="43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1636" y="5329646"/>
            <a:ext cx="6644924" cy="5008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8915" y="6460004"/>
            <a:ext cx="12140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Geometry and clustering with metrics derived from separable Bregman divergences, arXiv:1810.10770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574681" y="5971991"/>
            <a:ext cx="2298959" cy="5008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80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ne of positive definite matr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64" y="4479590"/>
            <a:ext cx="6635496" cy="224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Rationale for </a:t>
            </a:r>
            <a:r>
              <a:rPr lang="en-US" b="1" u="sng" dirty="0" smtClean="0">
                <a:solidFill>
                  <a:schemeClr val="accent1"/>
                </a:solidFill>
              </a:rPr>
              <a:t>information spaces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69" y="1158472"/>
            <a:ext cx="11984182" cy="4658302"/>
          </a:xfrm>
        </p:spPr>
        <p:txBody>
          <a:bodyPr>
            <a:noAutofit/>
          </a:bodyPr>
          <a:lstStyle/>
          <a:p>
            <a:r>
              <a:rPr lang="en-US" sz="3600" dirty="0" smtClean="0"/>
              <a:t>In traditional geometry, a space is an </a:t>
            </a:r>
            <a:r>
              <a:rPr lang="en-US" sz="3600" dirty="0" smtClean="0">
                <a:solidFill>
                  <a:schemeClr val="accent6"/>
                </a:solidFill>
              </a:rPr>
              <a:t>empty vacuum</a:t>
            </a:r>
          </a:p>
          <a:p>
            <a:r>
              <a:rPr lang="en-US" sz="3600" dirty="0" smtClean="0"/>
              <a:t>In physics, a </a:t>
            </a:r>
            <a:r>
              <a:rPr lang="en-US" sz="3600" dirty="0" err="1" smtClean="0"/>
              <a:t>spacetime</a:t>
            </a:r>
            <a:r>
              <a:rPr lang="en-US" sz="3600" dirty="0" smtClean="0"/>
              <a:t> contains </a:t>
            </a:r>
            <a:r>
              <a:rPr lang="en-US" sz="3600" dirty="0" smtClean="0">
                <a:solidFill>
                  <a:schemeClr val="accent6"/>
                </a:solidFill>
              </a:rPr>
              <a:t>matter</a:t>
            </a:r>
          </a:p>
          <a:p>
            <a:pPr marL="0" indent="0">
              <a:buNone/>
            </a:pPr>
            <a:r>
              <a:rPr lang="en-US" sz="2600" dirty="0" smtClean="0"/>
              <a:t>				 (torsion in General Relativity of Einstein-</a:t>
            </a:r>
            <a:r>
              <a:rPr lang="en-US" sz="2600" dirty="0" err="1" smtClean="0"/>
              <a:t>Cartan</a:t>
            </a:r>
            <a:r>
              <a:rPr lang="en-US" sz="2600" dirty="0" smtClean="0"/>
              <a:t>)</a:t>
            </a:r>
            <a:endParaRPr lang="en-US" sz="3600" dirty="0" smtClean="0"/>
          </a:p>
          <a:p>
            <a:r>
              <a:rPr lang="en-US" sz="3600" dirty="0" smtClean="0"/>
              <a:t>An </a:t>
            </a:r>
            <a:r>
              <a:rPr lang="en-US" sz="3600" b="1" dirty="0" smtClean="0">
                <a:solidFill>
                  <a:srgbClr val="FF0000"/>
                </a:solidFill>
              </a:rPr>
              <a:t>information space </a:t>
            </a:r>
            <a:r>
              <a:rPr lang="en-US" sz="3600" dirty="0" smtClean="0"/>
              <a:t>is a space </a:t>
            </a:r>
            <a:r>
              <a:rPr lang="en-US" sz="3600" u="sng" dirty="0" smtClean="0"/>
              <a:t>packed</a:t>
            </a:r>
            <a:r>
              <a:rPr lang="en-US" sz="3600" dirty="0" smtClean="0"/>
              <a:t> with </a:t>
            </a:r>
            <a:r>
              <a:rPr lang="en-US" sz="3600" dirty="0" smtClean="0">
                <a:solidFill>
                  <a:schemeClr val="accent6"/>
                </a:solidFill>
              </a:rPr>
              <a:t>entities/models</a:t>
            </a:r>
            <a:r>
              <a:rPr lang="en-US" sz="3600" dirty="0" smtClean="0"/>
              <a:t>:</a:t>
            </a:r>
          </a:p>
          <a:p>
            <a:pPr lvl="1"/>
            <a:r>
              <a:rPr lang="en-US" sz="3200" dirty="0" smtClean="0"/>
              <a:t>Space of matrices, symmetric matrices, positive-definite matrices</a:t>
            </a:r>
          </a:p>
          <a:p>
            <a:pPr lvl="1"/>
            <a:r>
              <a:rPr lang="en-US" sz="3200" dirty="0" smtClean="0"/>
              <a:t>Space of parametric densities, non-parametric densities, positive densities</a:t>
            </a:r>
          </a:p>
          <a:p>
            <a:pPr lvl="1"/>
            <a:r>
              <a:rPr lang="en-US" sz="3200" dirty="0" smtClean="0"/>
              <a:t>Etc.</a:t>
            </a:r>
          </a:p>
          <a:p>
            <a:pPr marL="457200" lvl="1" indent="0">
              <a:buNone/>
            </a:pP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07818" y="6197600"/>
            <a:ext cx="562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Cone of positive-definite 2x2 matrices visualized in 3D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813292" y="633579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https://arxiv.org/abs/1604.01592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947" y="4541767"/>
            <a:ext cx="4026438" cy="15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106507"/>
            <a:ext cx="1102129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Uniqueness of projections in dually flat spaces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1" y="1926159"/>
            <a:ext cx="11926310" cy="3453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98945" y="2835828"/>
            <a:ext cx="5604910" cy="664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8945" y="4484519"/>
            <a:ext cx="5604910" cy="664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416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Geometry of KLD for exponential families or for mixture families is dually flat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075" y="1770207"/>
            <a:ext cx="7272325" cy="43548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91363" y="5984331"/>
            <a:ext cx="7125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SFSS1095"/>
              </a:rPr>
              <a:t>I-projection, </a:t>
            </a:r>
            <a:r>
              <a:rPr lang="en-US" sz="3200" dirty="0" err="1">
                <a:latin typeface="SFSS1095"/>
              </a:rPr>
              <a:t>rI</a:t>
            </a:r>
            <a:r>
              <a:rPr lang="en-US" sz="3200" dirty="0">
                <a:latin typeface="SFSS1095"/>
              </a:rPr>
              <a:t>-projection, KL-projection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312798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MLE for an exponential family </a:t>
            </a:r>
            <a:r>
              <a:rPr lang="en-US" b="1" dirty="0">
                <a:solidFill>
                  <a:schemeClr val="accent1"/>
                </a:solidFill>
              </a:rPr>
              <a:t>as an information projection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33479"/>
            <a:ext cx="10515600" cy="40230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8051" y="1838863"/>
            <a:ext cx="64173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Exponential Family Manifold (EFM) is </a:t>
            </a:r>
            <a:r>
              <a:rPr lang="en-US" sz="2800" b="1" u="sng" dirty="0" smtClean="0">
                <a:solidFill>
                  <a:srgbClr val="FF0000"/>
                </a:solidFill>
              </a:rPr>
              <a:t>e-flat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Observed point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09621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72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MaxEnt as an information projection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182" y="1123662"/>
            <a:ext cx="10515600" cy="4351338"/>
          </a:xfrm>
        </p:spPr>
        <p:txBody>
          <a:bodyPr/>
          <a:lstStyle/>
          <a:p>
            <a:r>
              <a:rPr lang="en-US" dirty="0"/>
              <a:t>MaxEnt linear constraints define a </a:t>
            </a:r>
            <a:r>
              <a:rPr lang="en-US" b="1" u="sng" dirty="0">
                <a:solidFill>
                  <a:srgbClr val="FF0000"/>
                </a:solidFill>
              </a:rPr>
              <a:t>m-flat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3" y="1490365"/>
            <a:ext cx="7712365" cy="4354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7163" y="5844715"/>
            <a:ext cx="9329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/>
              <a:t>Pythagoras’ theorem  </a:t>
            </a:r>
            <a:r>
              <a:rPr lang="en-US" sz="2800" dirty="0" smtClean="0"/>
              <a:t>(</a:t>
            </a:r>
            <a:r>
              <a:rPr lang="en-US" sz="2800" dirty="0"/>
              <a:t>Fisher orthogonality)</a:t>
            </a:r>
          </a:p>
        </p:txBody>
      </p:sp>
      <p:pic>
        <p:nvPicPr>
          <p:cNvPr id="7170" name="Picture 2" descr="\gamma_{m}\left(p, p^{*}\right) \perp_{\text { FIM }} \gamma_{e}\left(p^{*}, q\righ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837" y="5753732"/>
            <a:ext cx="5013901" cy="61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95709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481" y="88034"/>
            <a:ext cx="113538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Simplifying a mixture model to a single component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87" y="1489987"/>
            <a:ext cx="9241425" cy="4668982"/>
          </a:xfrm>
          <a:prstGeom prst="rect">
            <a:avLst/>
          </a:prstGeom>
        </p:spPr>
      </p:pic>
      <p:pic>
        <p:nvPicPr>
          <p:cNvPr id="8194" name="Picture 2" descr="\overline{\eta}=\sum_{i} w_{i} \eta_{i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8" y="3638065"/>
            <a:ext cx="3730048" cy="8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3055" y="5929917"/>
            <a:ext cx="120689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Learning mixtures by simplifying kernel density </a:t>
            </a:r>
            <a:r>
              <a:rPr lang="en-US" sz="2800" b="1" dirty="0" smtClean="0">
                <a:solidFill>
                  <a:schemeClr val="accent6"/>
                </a:solidFill>
              </a:rPr>
              <a:t>estimators, 2012</a:t>
            </a:r>
          </a:p>
          <a:p>
            <a:r>
              <a:rPr lang="en-US" sz="2800" b="1" dirty="0" smtClean="0">
                <a:solidFill>
                  <a:schemeClr val="accent6"/>
                </a:solidFill>
              </a:rPr>
              <a:t>Model </a:t>
            </a:r>
            <a:r>
              <a:rPr lang="en-US" sz="2800" b="1" dirty="0">
                <a:solidFill>
                  <a:schemeClr val="accent6"/>
                </a:solidFill>
              </a:rPr>
              <a:t>centroids for the simplification of kernel density </a:t>
            </a:r>
            <a:r>
              <a:rPr lang="en-US" sz="2800" b="1" dirty="0" smtClean="0">
                <a:solidFill>
                  <a:schemeClr val="accent6"/>
                </a:solidFill>
              </a:rPr>
              <a:t>estimators, ICASSP 2012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481" y="1252904"/>
            <a:ext cx="10020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KL right-sided minimization problem for simplifying a mixture of EFs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03199" y="2177759"/>
            <a:ext cx="4990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Best single distribution is expressed in </a:t>
            </a:r>
          </a:p>
          <a:p>
            <a:r>
              <a:rPr lang="el-GR" dirty="0" smtClean="0"/>
              <a:t>η</a:t>
            </a:r>
            <a:r>
              <a:rPr lang="en-US" sz="2400" dirty="0" smtClean="0"/>
              <a:t>-coordinates as the </a:t>
            </a:r>
            <a:r>
              <a:rPr lang="en-US" sz="2400" dirty="0" smtClean="0">
                <a:solidFill>
                  <a:srgbClr val="FF0000"/>
                </a:solidFill>
              </a:rPr>
              <a:t>center of mass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46695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672" y="0"/>
            <a:ext cx="1153852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I</a:t>
            </a:r>
            <a:r>
              <a:rPr lang="en-US" sz="4000" b="1" dirty="0" smtClean="0">
                <a:solidFill>
                  <a:schemeClr val="accent1"/>
                </a:solidFill>
              </a:rPr>
              <a:t>nformation projection: Closest independent distribution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073" y="2339456"/>
            <a:ext cx="10515600" cy="4351338"/>
          </a:xfrm>
        </p:spPr>
        <p:txBody>
          <a:bodyPr/>
          <a:lstStyle/>
          <a:p>
            <a:r>
              <a:rPr lang="en-US" dirty="0" smtClean="0"/>
              <a:t>Independence of random variables X and Y: KL between joint (X,Y) and product of </a:t>
            </a:r>
            <a:r>
              <a:rPr lang="en-US" dirty="0" err="1" smtClean="0"/>
              <a:t>marginals</a:t>
            </a:r>
            <a:endParaRPr lang="en-US" dirty="0"/>
          </a:p>
        </p:txBody>
      </p:sp>
      <p:pic>
        <p:nvPicPr>
          <p:cNvPr id="10242" name="Picture 2" descr="p_{(X,Y)}(x, y)=p_{X}(x) p_{Y}(y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65" y="1145135"/>
            <a:ext cx="6639501" cy="78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L[p(x, y) : \hat{p}(x, y)]=\int p(x, y) \log \frac{p(x, y)}{\hat{p}(x, y)} d x d 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18" y="3067294"/>
            <a:ext cx="7620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2" y="3673186"/>
            <a:ext cx="4405366" cy="21037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29895" y="5152730"/>
            <a:ext cx="654602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m</a:t>
            </a:r>
            <a:r>
              <a:rPr lang="en-US" sz="3200" b="1" dirty="0">
                <a:solidFill>
                  <a:srgbClr val="FF0000"/>
                </a:solidFill>
              </a:rPr>
              <a:t>-projection</a:t>
            </a:r>
            <a:r>
              <a:rPr lang="en-US" sz="3200" dirty="0">
                <a:solidFill>
                  <a:srgbClr val="131413"/>
                </a:solidFill>
              </a:rPr>
              <a:t> of </a:t>
            </a:r>
            <a:r>
              <a:rPr lang="en-US" sz="3200" i="1" dirty="0">
                <a:solidFill>
                  <a:srgbClr val="131413"/>
                </a:solidFill>
              </a:rPr>
              <a:t>p(x, y) </a:t>
            </a:r>
            <a:r>
              <a:rPr lang="en-US" sz="3200" dirty="0" smtClean="0">
                <a:solidFill>
                  <a:srgbClr val="131413"/>
                </a:solidFill>
              </a:rPr>
              <a:t>to</a:t>
            </a:r>
          </a:p>
          <a:p>
            <a:r>
              <a:rPr lang="en-US" sz="3200" dirty="0" smtClean="0">
                <a:solidFill>
                  <a:srgbClr val="131413"/>
                </a:solidFill>
              </a:rPr>
              <a:t>Manifold of independent distributions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060523" y="3873223"/>
            <a:ext cx="7020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 smtClean="0">
                <a:solidFill>
                  <a:srgbClr val="FF0000"/>
                </a:solidFill>
              </a:rPr>
              <a:t>-geodesic </a:t>
            </a:r>
            <a:r>
              <a:rPr lang="en-US" sz="2800" dirty="0" smtClean="0"/>
              <a:t>of two independent distributions is 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amily of independent distributions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36031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254" y="23234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Sanov’s theorem (large deviation theory)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" y="3670394"/>
            <a:ext cx="8931853" cy="31876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885" y="2233207"/>
            <a:ext cx="3485115" cy="2376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985" y="2345147"/>
            <a:ext cx="3371850" cy="1076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200" y="1690688"/>
            <a:ext cx="11448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Empirical distribution from </a:t>
            </a:r>
            <a:r>
              <a:rPr lang="en-US" sz="2800" dirty="0" err="1" smtClean="0"/>
              <a:t>iid</a:t>
            </a:r>
            <a:r>
              <a:rPr lang="en-US" sz="2800" dirty="0" smtClean="0"/>
              <a:t> observations is MLE of categorical distributions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067" y="4863438"/>
            <a:ext cx="2207574" cy="16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0937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MLE on a </a:t>
            </a:r>
            <a:r>
              <a:rPr lang="en-US" sz="5400" b="1" u="sng" dirty="0" smtClean="0">
                <a:solidFill>
                  <a:schemeClr val="accent1"/>
                </a:solidFill>
              </a:rPr>
              <a:t>curved exponential family</a:t>
            </a:r>
            <a:endParaRPr lang="en-US" sz="5400" b="1" u="sng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8" y="1301316"/>
            <a:ext cx="5159663" cy="3457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50" y="2560998"/>
            <a:ext cx="1632049" cy="907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80" y="2609850"/>
            <a:ext cx="1457325" cy="809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832" y="1310626"/>
            <a:ext cx="6096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680" y="3550082"/>
            <a:ext cx="4495800" cy="847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988" y="4397807"/>
            <a:ext cx="1562100" cy="638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50" y="5018663"/>
            <a:ext cx="7886700" cy="1724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79319" y="4627092"/>
            <a:ext cx="26137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m-geodesic</a:t>
            </a:r>
          </a:p>
          <a:p>
            <a:r>
              <a:rPr lang="en-US" sz="3600" dirty="0">
                <a:solidFill>
                  <a:srgbClr val="FF0000"/>
                </a:solidFill>
              </a:rPr>
              <a:t>m</a:t>
            </a:r>
            <a:r>
              <a:rPr lang="en-US" sz="3600" dirty="0" smtClean="0">
                <a:solidFill>
                  <a:srgbClr val="FF0000"/>
                </a:solidFill>
              </a:rPr>
              <a:t>-projection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2302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62" y="1471501"/>
            <a:ext cx="6611505" cy="354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836" y="-147456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Divergence between two </a:t>
            </a:r>
            <a:r>
              <a:rPr lang="en-US" b="1" dirty="0" err="1" smtClean="0">
                <a:solidFill>
                  <a:schemeClr val="accent1"/>
                </a:solidFill>
              </a:rPr>
              <a:t>submanifolds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55" y="8742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Alternating minimization algorithm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9218" name="Picture 2" descr="D(K : S)=\min _{P \in K, Q \in S} D(P : Q)=D({P}^* : {Q}^*)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14" y="4722304"/>
            <a:ext cx="76200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747" y="5863357"/>
            <a:ext cx="74260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U</a:t>
            </a:r>
            <a:r>
              <a:rPr lang="en-US" sz="2800" b="1" dirty="0" smtClean="0">
                <a:solidFill>
                  <a:srgbClr val="FF0000"/>
                </a:solidFill>
              </a:rPr>
              <a:t>nique </a:t>
            </a:r>
            <a:r>
              <a:rPr lang="en-US" sz="2800" b="1" dirty="0">
                <a:solidFill>
                  <a:srgbClr val="FF0000"/>
                </a:solidFill>
              </a:rPr>
              <a:t>when </a:t>
            </a:r>
            <a:r>
              <a:rPr lang="en-US" sz="2800" b="1" i="1" dirty="0">
                <a:solidFill>
                  <a:srgbClr val="FF0000"/>
                </a:solidFill>
              </a:rPr>
              <a:t>S </a:t>
            </a:r>
            <a:r>
              <a:rPr lang="en-US" sz="2800" b="1" dirty="0">
                <a:solidFill>
                  <a:srgbClr val="FF0000"/>
                </a:solidFill>
              </a:rPr>
              <a:t>is flat and </a:t>
            </a:r>
            <a:r>
              <a:rPr lang="en-US" sz="2800" b="1" i="1" dirty="0">
                <a:solidFill>
                  <a:srgbClr val="FF0000"/>
                </a:solidFill>
              </a:rPr>
              <a:t>K </a:t>
            </a:r>
            <a:r>
              <a:rPr lang="en-US" sz="2800" b="1" dirty="0">
                <a:solidFill>
                  <a:srgbClr val="FF0000"/>
                </a:solidFill>
              </a:rPr>
              <a:t>is </a:t>
            </a:r>
            <a:r>
              <a:rPr lang="en-US" sz="2800" b="1" dirty="0" smtClean="0">
                <a:solidFill>
                  <a:srgbClr val="FF0000"/>
                </a:solidFill>
              </a:rPr>
              <a:t>dually </a:t>
            </a:r>
            <a:r>
              <a:rPr lang="en-US" sz="2800" b="1" dirty="0">
                <a:solidFill>
                  <a:srgbClr val="FF0000"/>
                </a:solidFill>
              </a:rPr>
              <a:t>flat.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131413"/>
                </a:solidFill>
              </a:rPr>
              <a:t>Otherwise,  converging </a:t>
            </a:r>
            <a:r>
              <a:rPr lang="en-US" sz="2400" dirty="0">
                <a:solidFill>
                  <a:srgbClr val="131413"/>
                </a:solidFill>
              </a:rPr>
              <a:t>point </a:t>
            </a:r>
            <a:r>
              <a:rPr lang="en-US" sz="2400" dirty="0" smtClean="0">
                <a:solidFill>
                  <a:srgbClr val="131413"/>
                </a:solidFill>
              </a:rPr>
              <a:t> not </a:t>
            </a:r>
            <a:r>
              <a:rPr lang="en-US" sz="2400" dirty="0">
                <a:solidFill>
                  <a:srgbClr val="131413"/>
                </a:solidFill>
              </a:rPr>
              <a:t>necessarily unique.</a:t>
            </a:r>
            <a:endParaRPr lang="en-US" sz="2400" dirty="0"/>
          </a:p>
        </p:txBody>
      </p:sp>
      <p:pic>
        <p:nvPicPr>
          <p:cNvPr id="9220" name="Picture 4" descr="D\left(P_{t-1} : Q_{t}\right) \geq D\left(P_{t} : Q_{t}\right) \geq D\left(P_{t} : Q_{t+1}\right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14" y="5252009"/>
            <a:ext cx="762000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69071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708" y="621227"/>
            <a:ext cx="4763292" cy="5530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13538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bisectors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8" y="1459346"/>
            <a:ext cx="7290713" cy="39797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3709" y="6151419"/>
            <a:ext cx="1059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Bregman </a:t>
            </a:r>
            <a:r>
              <a:rPr lang="en-US" sz="2800" b="1" dirty="0" err="1">
                <a:solidFill>
                  <a:schemeClr val="accent6"/>
                </a:solidFill>
              </a:rPr>
              <a:t>voronoi</a:t>
            </a:r>
            <a:r>
              <a:rPr lang="en-US" sz="2800" b="1" dirty="0">
                <a:solidFill>
                  <a:schemeClr val="accent6"/>
                </a:solidFill>
              </a:rPr>
              <a:t> diagrams, Discrete &amp; Computational Geometry, 2010</a:t>
            </a:r>
          </a:p>
        </p:txBody>
      </p:sp>
    </p:spTree>
    <p:extLst>
      <p:ext uri="{BB962C8B-B14F-4D97-AF65-F5344CB8AC3E}">
        <p14:creationId xmlns:p14="http://schemas.microsoft.com/office/powerpoint/2010/main" val="147899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96" y="-6517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Rationale for </a:t>
            </a:r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b="1" dirty="0" smtClean="0">
                <a:solidFill>
                  <a:schemeClr val="accent1"/>
                </a:solidFill>
              </a:rPr>
              <a:t>nformation Geometry (IG)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" y="1112392"/>
            <a:ext cx="11798808" cy="5416424"/>
          </a:xfrm>
        </p:spPr>
        <p:txBody>
          <a:bodyPr>
            <a:noAutofit/>
          </a:bodyPr>
          <a:lstStyle/>
          <a:p>
            <a:r>
              <a:rPr lang="en-US" sz="3200" dirty="0" smtClean="0"/>
              <a:t>What is </a:t>
            </a:r>
            <a:r>
              <a:rPr lang="en-US" sz="3200" dirty="0" smtClean="0">
                <a:solidFill>
                  <a:srgbClr val="FF0000"/>
                </a:solidFill>
              </a:rPr>
              <a:t>the/a geometry </a:t>
            </a:r>
            <a:r>
              <a:rPr lang="en-US" sz="3200" dirty="0" smtClean="0"/>
              <a:t>of the space of Gaussian densities?	</a:t>
            </a:r>
          </a:p>
          <a:p>
            <a:pPr marL="457200" lvl="1" indent="0">
              <a:buNone/>
            </a:pPr>
            <a:r>
              <a:rPr lang="en-US" sz="2800" dirty="0" smtClean="0"/>
              <a:t>Distance, interpolation, closest Gaussian of a subfamily (projection)?</a:t>
            </a:r>
          </a:p>
          <a:p>
            <a:pPr marL="457200" lvl="1" indent="0">
              <a:buNone/>
            </a:pPr>
            <a:r>
              <a:rPr lang="en-US" sz="2800" b="1" dirty="0" smtClean="0"/>
              <a:t>        Note that appropriate geometry may depend on applications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 smtClean="0"/>
              <a:t>IG discovered a </a:t>
            </a:r>
            <a:r>
              <a:rPr lang="en-US" sz="3200" b="1" u="sng" dirty="0" smtClean="0">
                <a:solidFill>
                  <a:srgbClr val="FF0000"/>
                </a:solidFill>
              </a:rPr>
              <a:t>dualistic geometry </a:t>
            </a:r>
            <a:r>
              <a:rPr lang="en-US" sz="3200" dirty="0" smtClean="0"/>
              <a:t>that can also be used in </a:t>
            </a:r>
          </a:p>
          <a:p>
            <a:pPr marL="0" indent="0">
              <a:buNone/>
            </a:pPr>
            <a:r>
              <a:rPr lang="en-US" sz="3200" dirty="0" smtClean="0"/>
              <a:t>   other </a:t>
            </a:r>
            <a:r>
              <a:rPr lang="en-US" sz="3200" dirty="0" smtClean="0">
                <a:solidFill>
                  <a:schemeClr val="accent5"/>
                </a:solidFill>
              </a:rPr>
              <a:t>non-statistical contexts too!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Applications of the IG framework to </a:t>
            </a:r>
            <a:r>
              <a:rPr lang="en-US" sz="3200" dirty="0" smtClean="0">
                <a:solidFill>
                  <a:srgbClr val="FF0000"/>
                </a:solidFill>
              </a:rPr>
              <a:t>information sciences </a:t>
            </a:r>
            <a:r>
              <a:rPr lang="en-US" sz="3200" dirty="0" smtClean="0"/>
              <a:t>(statistics, information theory, signal processing, machine learning, etc.).</a:t>
            </a:r>
          </a:p>
          <a:p>
            <a:pPr marL="0" indent="0">
              <a:buNone/>
            </a:pPr>
            <a:r>
              <a:rPr lang="en-US" sz="3200" dirty="0" smtClean="0"/>
              <a:t>    </a:t>
            </a:r>
            <a:r>
              <a:rPr lang="en-US" dirty="0" smtClean="0"/>
              <a:t>Mainly, because Information Sciences consider </a:t>
            </a:r>
            <a:r>
              <a:rPr lang="en-US" dirty="0" smtClean="0">
                <a:solidFill>
                  <a:srgbClr val="FF0000"/>
                </a:solidFill>
              </a:rPr>
              <a:t>asymmetric distances</a:t>
            </a:r>
          </a:p>
          <a:p>
            <a:endParaRPr lang="en-US" sz="3200" dirty="0"/>
          </a:p>
        </p:txBody>
      </p:sp>
      <p:pic>
        <p:nvPicPr>
          <p:cNvPr id="2050" name="Picture 2" descr="Image result for gaussian manifold norm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004" y="146205"/>
            <a:ext cx="1805632" cy="115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603" y="3590373"/>
            <a:ext cx="2181986" cy="97915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65760" y="2130552"/>
            <a:ext cx="886968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3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8" y="832108"/>
            <a:ext cx="8915400" cy="55376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13538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</a:t>
            </a:r>
            <a:r>
              <a:rPr lang="en-US" b="1" dirty="0" err="1" smtClean="0">
                <a:solidFill>
                  <a:schemeClr val="accent1"/>
                </a:solidFill>
              </a:rPr>
              <a:t>Voronoi</a:t>
            </a:r>
            <a:r>
              <a:rPr lang="en-US" b="1" dirty="0" smtClean="0">
                <a:solidFill>
                  <a:schemeClr val="accent1"/>
                </a:solidFill>
              </a:rPr>
              <a:t> diagrams from lower envelopes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02327" y="6346584"/>
            <a:ext cx="1059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Bregman </a:t>
            </a:r>
            <a:r>
              <a:rPr lang="en-US" sz="2800" b="1" dirty="0" err="1">
                <a:solidFill>
                  <a:schemeClr val="accent6"/>
                </a:solidFill>
              </a:rPr>
              <a:t>voronoi</a:t>
            </a:r>
            <a:r>
              <a:rPr lang="en-US" sz="2800" b="1" dirty="0">
                <a:solidFill>
                  <a:schemeClr val="accent6"/>
                </a:solidFill>
              </a:rPr>
              <a:t> diagrams, Discrete &amp; Computational Geometry, 2010</a:t>
            </a:r>
          </a:p>
        </p:txBody>
      </p:sp>
    </p:spTree>
    <p:extLst>
      <p:ext uri="{BB962C8B-B14F-4D97-AF65-F5344CB8AC3E}">
        <p14:creationId xmlns:p14="http://schemas.microsoft.com/office/powerpoint/2010/main" val="40825557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78" y="980281"/>
            <a:ext cx="10256404" cy="538350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054" y="157018"/>
            <a:ext cx="113538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</a:t>
            </a:r>
            <a:r>
              <a:rPr lang="en-US" b="1" dirty="0" err="1" smtClean="0">
                <a:solidFill>
                  <a:schemeClr val="accent1"/>
                </a:solidFill>
              </a:rPr>
              <a:t>Voronoi</a:t>
            </a:r>
            <a:r>
              <a:rPr lang="en-US" b="1" dirty="0" smtClean="0">
                <a:solidFill>
                  <a:schemeClr val="accent1"/>
                </a:solidFill>
              </a:rPr>
              <a:t> diagrams from power diagrams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9127" y="6334780"/>
            <a:ext cx="1059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Bregman </a:t>
            </a:r>
            <a:r>
              <a:rPr lang="en-US" sz="2800" b="1" dirty="0" err="1">
                <a:solidFill>
                  <a:schemeClr val="accent6"/>
                </a:solidFill>
              </a:rPr>
              <a:t>voronoi</a:t>
            </a:r>
            <a:r>
              <a:rPr lang="en-US" sz="2800" b="1" dirty="0">
                <a:solidFill>
                  <a:schemeClr val="accent6"/>
                </a:solidFill>
              </a:rPr>
              <a:t> diagrams, Discrete &amp; Computational Geometry, 2010</a:t>
            </a:r>
          </a:p>
        </p:txBody>
      </p:sp>
    </p:spTree>
    <p:extLst>
      <p:ext uri="{BB962C8B-B14F-4D97-AF65-F5344CB8AC3E}">
        <p14:creationId xmlns:p14="http://schemas.microsoft.com/office/powerpoint/2010/main" val="30106898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1" y="730759"/>
            <a:ext cx="8012257" cy="524344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86812" y="4234087"/>
            <a:ext cx="5105188" cy="104911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018" y="1"/>
            <a:ext cx="11353800" cy="1126836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Space of Bregman spheres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709" y="6151419"/>
            <a:ext cx="1059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Bregman </a:t>
            </a:r>
            <a:r>
              <a:rPr lang="en-US" sz="2800" b="1" dirty="0" err="1">
                <a:solidFill>
                  <a:schemeClr val="accent6"/>
                </a:solidFill>
              </a:rPr>
              <a:t>voronoi</a:t>
            </a:r>
            <a:r>
              <a:rPr lang="en-US" sz="2800" b="1" dirty="0">
                <a:solidFill>
                  <a:schemeClr val="accent6"/>
                </a:solidFill>
              </a:rPr>
              <a:t> diagrams, Discrete &amp; Computational Geometry, 2010</a:t>
            </a:r>
          </a:p>
        </p:txBody>
      </p:sp>
    </p:spTree>
    <p:extLst>
      <p:ext uri="{BB962C8B-B14F-4D97-AF65-F5344CB8AC3E}">
        <p14:creationId xmlns:p14="http://schemas.microsoft.com/office/powerpoint/2010/main" val="338001792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52" y="-194764"/>
            <a:ext cx="11694554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Fast Proximity queries for Bregman divergences (incl. KL)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84341" y="5782728"/>
            <a:ext cx="604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://www.lix.polytechnique.fr/~nielsen/BregmanProximity/</a:t>
            </a:r>
            <a:endParaRPr lang="en-US" dirty="0"/>
          </a:p>
        </p:txBody>
      </p:sp>
      <p:pic>
        <p:nvPicPr>
          <p:cNvPr id="1028" name="Picture 4" descr="https://www.lix.polytechnique.fr/~nielsen/BregmanProximity/vizbvp-GKL-nbleaf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323" y="4126973"/>
            <a:ext cx="2239860" cy="215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461188" y="6412631"/>
            <a:ext cx="27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E.g., Extended </a:t>
            </a:r>
            <a:r>
              <a:rPr lang="en-US" sz="1600" dirty="0" err="1" smtClean="0"/>
              <a:t>Kullback-Leibler</a:t>
            </a:r>
            <a:endParaRPr lang="en-US" sz="1600" dirty="0"/>
          </a:p>
        </p:txBody>
      </p:sp>
      <p:pic>
        <p:nvPicPr>
          <p:cNvPr id="1030" name="Picture 6" descr="https://www.lix.polytechnique.fr/~nielsen/BregmanProximity/bbtree-illust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7" y="1733881"/>
            <a:ext cx="2449052" cy="272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6852" y="4602548"/>
            <a:ext cx="2585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</a:rPr>
              <a:t>Bregman ball trees</a:t>
            </a:r>
            <a:endParaRPr lang="en-US" sz="2400" b="1" u="sng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25097" y="1003489"/>
            <a:ext cx="3884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Space partition induced by </a:t>
            </a:r>
          </a:p>
          <a:p>
            <a:pPr algn="ctr"/>
            <a:r>
              <a:rPr lang="en-US" sz="2400" b="1" u="sng" dirty="0" smtClean="0">
                <a:solidFill>
                  <a:srgbClr val="FF0000"/>
                </a:solidFill>
              </a:rPr>
              <a:t>Bregman vantage point trees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008" y="6188916"/>
            <a:ext cx="767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Bregman vantage point trees for efficient nearest Neighbor Queries, ICME 2009 </a:t>
            </a:r>
          </a:p>
          <a:p>
            <a:r>
              <a:rPr lang="en-US" dirty="0">
                <a:solidFill>
                  <a:schemeClr val="accent6"/>
                </a:solidFill>
              </a:rPr>
              <a:t>Tailored Bregman ball trees for effective nearest neighbors, </a:t>
            </a:r>
            <a:r>
              <a:rPr lang="en-US" dirty="0" err="1">
                <a:solidFill>
                  <a:schemeClr val="accent6"/>
                </a:solidFill>
              </a:rPr>
              <a:t>EuroCG</a:t>
            </a:r>
            <a:r>
              <a:rPr lang="en-US" dirty="0">
                <a:solidFill>
                  <a:schemeClr val="accent6"/>
                </a:solidFill>
              </a:rPr>
              <a:t> 2009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543" y="1822979"/>
            <a:ext cx="3742702" cy="19271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686" y="3830962"/>
            <a:ext cx="5308139" cy="18739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139" y="753756"/>
            <a:ext cx="8706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Fast </a:t>
            </a:r>
            <a:r>
              <a:rPr lang="en-US" sz="2800" b="1" u="sng" dirty="0" smtClean="0"/>
              <a:t>Nearest </a:t>
            </a:r>
            <a:r>
              <a:rPr lang="en-US" sz="2800" b="1" u="sng" dirty="0" err="1" smtClean="0"/>
              <a:t>Neighbour</a:t>
            </a:r>
            <a:r>
              <a:rPr lang="en-US" sz="2800" b="1" u="sng" dirty="0" smtClean="0"/>
              <a:t> Queries </a:t>
            </a:r>
            <a:r>
              <a:rPr lang="en-US" sz="2800" b="1" dirty="0" smtClean="0"/>
              <a:t>for Bregman divergences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626647" y="1837025"/>
            <a:ext cx="5646496" cy="181588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Key property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Check whether two Bregman spheres </a:t>
            </a:r>
          </a:p>
          <a:p>
            <a:r>
              <a:rPr lang="en-US" sz="2800" dirty="0" smtClean="0"/>
              <a:t>Intersect or not easily </a:t>
            </a:r>
          </a:p>
          <a:p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FF0000"/>
                </a:solidFill>
              </a:rPr>
              <a:t>radical hyperplane</a:t>
            </a:r>
            <a:r>
              <a:rPr lang="en-US" sz="2800" dirty="0" smtClean="0"/>
              <a:t>, space of spheres)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59638" y="5792618"/>
            <a:ext cx="17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 source code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42158" y="3606099"/>
            <a:ext cx="2340528" cy="52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766657" y="3652907"/>
            <a:ext cx="134224" cy="141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900881" y="3652907"/>
            <a:ext cx="3809801" cy="359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5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(p_1p_2)_\alpha^m = &#10;\left\{&#10;\begin{array}{l}&#10;\mu_\alpha^m=(1-\alpha)\mu_1+\alpha\mu_2\\&#10;v_\alpha^m=(1-\alpha)v_1+\alpha v_2+\alpha(1-\alpha)(\mu_1-\mu_2)^2&#10;\end{array}&#10;\right.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97" y="2398828"/>
            <a:ext cx="5697255" cy="6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(p_1p_2)_\alpha^e = &#10;\left\{&#10;\begin{array}{l}&#10;\mu_\alpha^e= \frac{(1-\alpha)\mu_1v_2+\alpha \mu_2v_1}{(1-\alpha)v_2+\alpha v_1} \\&#10;v_\alpha^e= \frac{v_1v_2}{(1-\alpha)v_2+\alpha v_1}&#10;\end{array}&#10;\righ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97" y="3165721"/>
            <a:ext cx="3626971" cy="97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(p_1p_2)_\alpha^m = &#10;\left\{&#10;\begin{array}{l}&#10;\mu_\alpha^m=(1-\alpha)\mu_1+\alpha\mu_2\\&#10;\Sigma_\alpha^m= \bar{\Sigma}_\alpha+(1-\alpha)\mu_1\mu_1^\top-\alpha\mu_2\mu_2^\top-{\bar{\mu}_\alpha}{\bar{\mu}_\alpha}^\top&#10;\end{array}&#10;\right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57" y="4101335"/>
            <a:ext cx="9650166" cy="10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(p_1p_2)_\alpha^e = &#10;\left\{&#10;\begin{array}{l}&#10;\mu_\alpha^e= \Sigma_\alpha^e ((1-\alpha)\Sigma_1^{-1}\mu_1 +\alpha\Sigma_2^{-1}\mu_2)\\&#10;\Sigma_\alpha^e= ((1-\alpha)\Sigma_1^{-1} + \alpha\Sigma_2^{-1})^{-1}&#10;\end{array}&#10;\right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57" y="5437010"/>
            <a:ext cx="76200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51" y="1093929"/>
            <a:ext cx="5566907" cy="287635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336" y="-9664"/>
            <a:ext cx="11392408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Dualistic structure of </a:t>
            </a:r>
            <a:r>
              <a:rPr lang="en-US" sz="4800" b="1" dirty="0" smtClean="0">
                <a:solidFill>
                  <a:schemeClr val="accent1"/>
                </a:solidFill>
              </a:rPr>
              <a:t>the Gaussian manifold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2687" y="884138"/>
            <a:ext cx="41345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∇: e-connection</a:t>
            </a:r>
          </a:p>
          <a:p>
            <a:r>
              <a:rPr lang="en-US" sz="4400" dirty="0" smtClean="0"/>
              <a:t>∇*:m-connection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1668450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797" y="98539"/>
            <a:ext cx="10901680" cy="4318643"/>
          </a:xfrm>
        </p:spPr>
        <p:txBody>
          <a:bodyPr>
            <a:normAutofit/>
          </a:bodyPr>
          <a:lstStyle/>
          <a:p>
            <a:r>
              <a:rPr lang="en-US" b="1" dirty="0" smtClean="0"/>
              <a:t>Distances </a:t>
            </a:r>
            <a:br>
              <a:rPr lang="en-US" b="1" dirty="0" smtClean="0"/>
            </a:br>
            <a:r>
              <a:rPr lang="en-US" b="1" dirty="0" smtClean="0"/>
              <a:t>and </a:t>
            </a:r>
            <a:br>
              <a:rPr lang="en-US" b="1" dirty="0" smtClean="0"/>
            </a:br>
            <a:r>
              <a:rPr lang="en-US" b="1" dirty="0" smtClean="0"/>
              <a:t>information geometry </a:t>
            </a:r>
            <a:br>
              <a:rPr lang="en-US" b="1" dirty="0" smtClean="0"/>
            </a:br>
            <a:r>
              <a:rPr lang="en-US" b="1" dirty="0" smtClean="0"/>
              <a:t>of</a:t>
            </a:r>
            <a:br>
              <a:rPr lang="en-US" b="1" dirty="0" smtClean="0"/>
            </a:br>
            <a:r>
              <a:rPr lang="en-US" b="1" dirty="0" smtClean="0"/>
              <a:t>finite statistical mixtures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3412" y="4776235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22" y="5496052"/>
            <a:ext cx="4792910" cy="1229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26" y="2329402"/>
            <a:ext cx="1295876" cy="995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124" y="2165581"/>
            <a:ext cx="2062576" cy="13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3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6401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Finite statistical mixtures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8" y="1690688"/>
            <a:ext cx="12168242" cy="4374552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Semi-parametric </a:t>
            </a:r>
            <a:r>
              <a:rPr lang="en-US" sz="3200" dirty="0" smtClean="0"/>
              <a:t>models, universal estimators of smooth densities</a:t>
            </a:r>
          </a:p>
          <a:p>
            <a:r>
              <a:rPr lang="en-US" sz="3200" dirty="0" smtClean="0"/>
              <a:t>Gaussian mixture models (GMMs), Exponential family mixture models (EFMMs), etc.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But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u="sng" dirty="0" smtClean="0">
                <a:solidFill>
                  <a:srgbClr val="FF0000"/>
                </a:solidFill>
              </a:rPr>
              <a:t>non-identifiable</a:t>
            </a:r>
            <a:r>
              <a:rPr lang="en-US" sz="3200" dirty="0" smtClean="0"/>
              <a:t>/non-regular !!!  (not 1-to-1 parameter/density)</a:t>
            </a:r>
          </a:p>
          <a:p>
            <a:r>
              <a:rPr lang="en-US" sz="3200" dirty="0" smtClean="0"/>
              <a:t>Usually learn GMMs by Expectation-Maximization (EM, local optimum)</a:t>
            </a:r>
          </a:p>
          <a:p>
            <a:r>
              <a:rPr lang="en-US" sz="3200" dirty="0" smtClean="0"/>
              <a:t>But also can learn mixtures by </a:t>
            </a:r>
            <a:r>
              <a:rPr lang="en-US" sz="3200" dirty="0" smtClean="0">
                <a:solidFill>
                  <a:srgbClr val="FF0000"/>
                </a:solidFill>
              </a:rPr>
              <a:t>simplifying a Kernel Density Estimator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://pypr.sourceforge.net/_images/sample_gm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568" y="63455"/>
            <a:ext cx="2035568" cy="152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visal.cs.cityu.edu.hk/wp/wp-content/uploads/reduction_illust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42" y="129434"/>
            <a:ext cx="2602180" cy="139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24" y="3186349"/>
            <a:ext cx="3657775" cy="1142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879" y="3186349"/>
            <a:ext cx="4488634" cy="923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9175" y="340505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with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8018" y="6231777"/>
            <a:ext cx="12099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Model centroids for the simplification of kernel density estimators, ICASSP 2012.</a:t>
            </a:r>
          </a:p>
        </p:txBody>
      </p:sp>
    </p:spTree>
    <p:extLst>
      <p:ext uri="{BB962C8B-B14F-4D97-AF65-F5344CB8AC3E}">
        <p14:creationId xmlns:p14="http://schemas.microsoft.com/office/powerpoint/2010/main" val="94854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604" y="3303982"/>
            <a:ext cx="3861579" cy="15074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440" y="3077147"/>
            <a:ext cx="7434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Usual </a:t>
            </a:r>
            <a:r>
              <a:rPr lang="en-US" sz="2000" b="1" dirty="0" smtClean="0">
                <a:solidFill>
                  <a:srgbClr val="FF0000"/>
                </a:solidFill>
              </a:rPr>
              <a:t>centroids </a:t>
            </a:r>
            <a:r>
              <a:rPr lang="en-US" sz="2000" dirty="0" smtClean="0"/>
              <a:t>based on </a:t>
            </a:r>
            <a:r>
              <a:rPr lang="en-US" sz="2000" dirty="0" err="1" smtClean="0">
                <a:solidFill>
                  <a:srgbClr val="0070C0"/>
                </a:solidFill>
              </a:rPr>
              <a:t>Kullback-Leibler</a:t>
            </a:r>
            <a:r>
              <a:rPr lang="en-US" sz="2000" dirty="0" smtClean="0">
                <a:solidFill>
                  <a:srgbClr val="0070C0"/>
                </a:solidFill>
              </a:rPr>
              <a:t> sided/symmetrized divergence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or </a:t>
            </a:r>
            <a:r>
              <a:rPr lang="en-US" sz="2000" dirty="0" smtClean="0">
                <a:solidFill>
                  <a:srgbClr val="0070C0"/>
                </a:solidFill>
              </a:rPr>
              <a:t>Fisher-Rao distance (hyperbolic distance)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3398"/>
            <a:ext cx="12191999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Learning a mixture by simplifying a kernel density estimator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04284" y="6450950"/>
            <a:ext cx="9031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B050"/>
                </a:solidFill>
                <a:effectLst/>
                <a:latin typeface="Open Sans"/>
              </a:rPr>
              <a:t>Model centroids for the simplification of Kernel Density estimators. </a:t>
            </a:r>
            <a:r>
              <a:rPr lang="en-US" sz="2000" b="1" i="0" u="none" strike="noStrike" dirty="0" smtClean="0">
                <a:solidFill>
                  <a:srgbClr val="00B050"/>
                </a:solidFill>
                <a:effectLst/>
                <a:latin typeface="Open Sans"/>
              </a:rPr>
              <a:t>ICASSP 2012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35" y="2258650"/>
            <a:ext cx="3027201" cy="945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19" y="2377224"/>
            <a:ext cx="3858140" cy="793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87" y="4981920"/>
            <a:ext cx="3635332" cy="869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87" y="796776"/>
            <a:ext cx="7910571" cy="16447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51959" y="898527"/>
            <a:ext cx="3414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histogram</a:t>
            </a:r>
          </a:p>
          <a:p>
            <a:r>
              <a:rPr lang="en-US" dirty="0" smtClean="0"/>
              <a:t>raw KDE (</a:t>
            </a:r>
            <a:r>
              <a:rPr lang="en-US" dirty="0" smtClean="0">
                <a:solidFill>
                  <a:srgbClr val="00B050"/>
                </a:solidFill>
              </a:rPr>
              <a:t>14400 components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simplified mixture (8 components)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40" y="3409412"/>
            <a:ext cx="2532853" cy="12744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78777" y="1992528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Galperin’s</a:t>
            </a:r>
            <a:r>
              <a:rPr lang="en-US" dirty="0" smtClean="0">
                <a:solidFill>
                  <a:srgbClr val="FF0000"/>
                </a:solidFill>
              </a:rPr>
              <a:t> model centroid (HG)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0217" y="2291107"/>
            <a:ext cx="3136523" cy="28509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83372" y="5127511"/>
            <a:ext cx="6893689" cy="1323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Simple model centroid algorithm:</a:t>
            </a:r>
          </a:p>
          <a:p>
            <a:r>
              <a:rPr lang="en-US" sz="2000" dirty="0" smtClean="0"/>
              <a:t>Embed Klein points to points of the </a:t>
            </a:r>
            <a:r>
              <a:rPr lang="en-US" sz="2000" dirty="0" err="1" smtClean="0"/>
              <a:t>Minkowski</a:t>
            </a:r>
            <a:r>
              <a:rPr lang="en-US" sz="2000" dirty="0" smtClean="0"/>
              <a:t> hyperboloid</a:t>
            </a:r>
          </a:p>
          <a:p>
            <a:r>
              <a:rPr lang="en-US" sz="2000" dirty="0" smtClean="0"/>
              <a:t>Centroid = center of mass c, scaled back to c’ of the hyperboloid</a:t>
            </a:r>
          </a:p>
          <a:p>
            <a:r>
              <a:rPr lang="en-US" sz="2000" dirty="0" smtClean="0"/>
              <a:t>Map back c’  to Klein disk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758516"/>
            <a:ext cx="4733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Problem: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No closed-form FR/SKL  centroids!!!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https://www.cosy.sbg.ac.at/~pmeerw/Watermarking/lena_gray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0" y="772558"/>
            <a:ext cx="635195" cy="63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5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338" y="149470"/>
            <a:ext cx="9217326" cy="3001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8599" y="3422721"/>
            <a:ext cx="914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Log-likelihood of the simplified models and computation time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959235" y="6396725"/>
            <a:ext cx="9031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B050"/>
                </a:solidFill>
                <a:effectLst/>
                <a:latin typeface="Open Sans"/>
              </a:rPr>
              <a:t>Model centroids for the simplification of Kernel Density estimators. </a:t>
            </a:r>
            <a:r>
              <a:rPr lang="en-US" sz="2000" b="1" i="0" u="none" strike="noStrike" dirty="0" smtClean="0">
                <a:solidFill>
                  <a:srgbClr val="00B050"/>
                </a:solidFill>
                <a:effectLst/>
                <a:latin typeface="Open Sans"/>
              </a:rPr>
              <a:t>ICASSP 2012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8599" y="3982278"/>
            <a:ext cx="638886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Dataset: intensity histogram of Lena image</a:t>
            </a:r>
          </a:p>
          <a:p>
            <a:r>
              <a:rPr lang="en-US" sz="2800" dirty="0" smtClean="0"/>
              <a:t>KL with right-sided centroids</a:t>
            </a:r>
          </a:p>
          <a:p>
            <a:r>
              <a:rPr lang="en-US" sz="2800" dirty="0" smtClean="0"/>
              <a:t>Full k-means or only one iteration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06929" y="5403610"/>
            <a:ext cx="11532065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dirty="0" smtClean="0"/>
              <a:t>While achieving same log-likelihood, model centroid is the fastest method, significantly faster than EM.</a:t>
            </a:r>
            <a:endParaRPr lang="en-US" sz="2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123398"/>
            <a:ext cx="12191999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Experiments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https://www.cosy.sbg.ac.at/~pmeerw/Watermarking/lena_gra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75" y="852965"/>
            <a:ext cx="2171978" cy="217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87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" y="222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Distances and geometry of statistical mixtures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20" y="1327784"/>
            <a:ext cx="11562080" cy="4971415"/>
          </a:xfrm>
        </p:spPr>
        <p:txBody>
          <a:bodyPr>
            <a:normAutofit/>
          </a:bodyPr>
          <a:lstStyle/>
          <a:p>
            <a:r>
              <a:rPr lang="en-US" dirty="0" smtClean="0"/>
              <a:t>Many common statistical distances are </a:t>
            </a:r>
            <a:r>
              <a:rPr lang="en-US" b="1" dirty="0" smtClean="0">
                <a:solidFill>
                  <a:srgbClr val="FF0000"/>
                </a:solidFill>
              </a:rPr>
              <a:t>not in closed-form </a:t>
            </a:r>
            <a:r>
              <a:rPr lang="en-US" dirty="0" smtClean="0"/>
              <a:t>when dealing with statistical mixtures (</a:t>
            </a:r>
            <a:r>
              <a:rPr lang="en-US" dirty="0" err="1" smtClean="0"/>
              <a:t>eg</a:t>
            </a:r>
            <a:r>
              <a:rPr lang="en-US" dirty="0" smtClean="0"/>
              <a:t>., KLD between GMMs not even analytic!). </a:t>
            </a:r>
          </a:p>
          <a:p>
            <a:r>
              <a:rPr lang="en-US" dirty="0" smtClean="0"/>
              <a:t>Need </a:t>
            </a:r>
            <a:r>
              <a:rPr lang="en-US" b="1" dirty="0" smtClean="0">
                <a:solidFill>
                  <a:srgbClr val="FF0000"/>
                </a:solidFill>
              </a:rPr>
              <a:t>approximation algorithms </a:t>
            </a:r>
            <a:r>
              <a:rPr lang="en-US" dirty="0" smtClean="0"/>
              <a:t>to calculate mixture distances</a:t>
            </a:r>
          </a:p>
          <a:p>
            <a:endParaRPr lang="en-US" dirty="0"/>
          </a:p>
          <a:p>
            <a:r>
              <a:rPr lang="en-US" dirty="0" smtClean="0"/>
              <a:t>Or design </a:t>
            </a:r>
            <a:r>
              <a:rPr lang="en-US" b="1" dirty="0" smtClean="0">
                <a:solidFill>
                  <a:srgbClr val="FF0000"/>
                </a:solidFill>
              </a:rPr>
              <a:t>novel principled statistical distances </a:t>
            </a:r>
            <a:r>
              <a:rPr lang="en-US" dirty="0" smtClean="0"/>
              <a:t>that admit closed forms or approximate probabilistically/deterministically statistical distances</a:t>
            </a:r>
          </a:p>
          <a:p>
            <a:pPr marL="0" indent="0">
              <a:buNone/>
            </a:pPr>
            <a:r>
              <a:rPr lang="en-US" dirty="0" smtClean="0"/>
              <a:t>       (e.g., Cauchy-Schwarz divergence, Jensen-</a:t>
            </a:r>
            <a:r>
              <a:rPr lang="en-US" dirty="0" err="1" smtClean="0"/>
              <a:t>Renyi</a:t>
            </a:r>
            <a:r>
              <a:rPr lang="en-US" dirty="0" smtClean="0"/>
              <a:t> divergence , etc.)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Geometry of </a:t>
            </a:r>
            <a:r>
              <a:rPr lang="en-US" b="1" dirty="0" smtClean="0">
                <a:solidFill>
                  <a:srgbClr val="FF0000"/>
                </a:solidFill>
              </a:rPr>
              <a:t>mixtures family </a:t>
            </a:r>
            <a:r>
              <a:rPr lang="en-US" b="1" dirty="0" smtClean="0"/>
              <a:t>in information geometry is </a:t>
            </a:r>
            <a:r>
              <a:rPr lang="en-US" b="1" dirty="0" smtClean="0">
                <a:solidFill>
                  <a:srgbClr val="FF0000"/>
                </a:solidFill>
              </a:rPr>
              <a:t>dually flat</a:t>
            </a:r>
            <a:r>
              <a:rPr lang="en-US" dirty="0" smtClean="0"/>
              <a:t>: Intractable Bregman manifold and </a:t>
            </a:r>
            <a:r>
              <a:rPr lang="en-US" dirty="0" smtClean="0">
                <a:solidFill>
                  <a:srgbClr val="FF0000"/>
                </a:solidFill>
              </a:rPr>
              <a:t>tractable Monte Carlo Bregman manifold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760" y="6058501"/>
            <a:ext cx="1180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Guaranteed Bounds on Information-Theoretic Measures of Univariate Mixtures Using Piecewise Log-Sum-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</a:rPr>
              <a:t>Exp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Inequalities. Entropy 18(12) (2016)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60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0"/>
            <a:ext cx="1131112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What is the geometry of the Gaussian manifold?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796" y="1066672"/>
            <a:ext cx="11609324" cy="5709032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chemeClr val="accent4"/>
                </a:solidFill>
              </a:rPr>
              <a:t>Euclidean geometry</a:t>
            </a:r>
            <a:r>
              <a:rPr lang="en-US" sz="3500" b="1" dirty="0" smtClean="0"/>
              <a:t>/distance yields this interpretation: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Desiderata: Dissimilarity shall be </a:t>
            </a:r>
            <a:r>
              <a:rPr lang="en-US" u="sng" dirty="0" smtClean="0">
                <a:solidFill>
                  <a:srgbClr val="FF0000"/>
                </a:solidFill>
              </a:rPr>
              <a:t>invariant to </a:t>
            </a:r>
            <a:r>
              <a:rPr lang="en-US" u="sng" dirty="0" err="1" smtClean="0">
                <a:solidFill>
                  <a:srgbClr val="FF0000"/>
                </a:solidFill>
              </a:rPr>
              <a:t>reparameterization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2600" dirty="0" smtClean="0"/>
              <a:t>Same distance </a:t>
            </a:r>
            <a:r>
              <a:rPr lang="en-US" sz="2600" dirty="0"/>
              <a:t>for parameterizations </a:t>
            </a:r>
            <a:r>
              <a:rPr lang="en-US" sz="2600" dirty="0">
                <a:solidFill>
                  <a:schemeClr val="accent2"/>
                </a:solidFill>
              </a:rPr>
              <a:t>{N(</a:t>
            </a:r>
            <a:r>
              <a:rPr lang="el-GR" sz="2600" dirty="0">
                <a:solidFill>
                  <a:schemeClr val="accent2"/>
                </a:solidFill>
              </a:rPr>
              <a:t>μ</a:t>
            </a:r>
            <a:r>
              <a:rPr lang="en-US" sz="2600" dirty="0">
                <a:solidFill>
                  <a:schemeClr val="accent2"/>
                </a:solidFill>
              </a:rPr>
              <a:t>,</a:t>
            </a:r>
            <a:r>
              <a:rPr lang="el-GR" sz="2600" dirty="0">
                <a:solidFill>
                  <a:schemeClr val="accent2"/>
                </a:solidFill>
              </a:rPr>
              <a:t> σ</a:t>
            </a:r>
            <a:r>
              <a:rPr lang="en-US" sz="2600" dirty="0">
                <a:solidFill>
                  <a:schemeClr val="accent2"/>
                </a:solidFill>
              </a:rPr>
              <a:t>)} </a:t>
            </a:r>
            <a:r>
              <a:rPr lang="en-US" sz="2600" dirty="0"/>
              <a:t>or </a:t>
            </a:r>
            <a:r>
              <a:rPr lang="en-US" sz="2600" dirty="0">
                <a:solidFill>
                  <a:schemeClr val="accent2"/>
                </a:solidFill>
              </a:rPr>
              <a:t>{N(</a:t>
            </a:r>
            <a:r>
              <a:rPr lang="el-GR" sz="2600" dirty="0">
                <a:solidFill>
                  <a:schemeClr val="accent2"/>
                </a:solidFill>
              </a:rPr>
              <a:t>μ</a:t>
            </a:r>
            <a:r>
              <a:rPr lang="en-US" sz="2600" dirty="0">
                <a:solidFill>
                  <a:schemeClr val="accent2"/>
                </a:solidFill>
              </a:rPr>
              <a:t>,</a:t>
            </a:r>
            <a:r>
              <a:rPr lang="el-GR" sz="2600" dirty="0">
                <a:solidFill>
                  <a:schemeClr val="accent2"/>
                </a:solidFill>
              </a:rPr>
              <a:t> σ</a:t>
            </a:r>
            <a:r>
              <a:rPr lang="en-US" sz="2600" dirty="0">
                <a:solidFill>
                  <a:schemeClr val="accent2"/>
                </a:solidFill>
              </a:rPr>
              <a:t>2</a:t>
            </a:r>
            <a:r>
              <a:rPr lang="en-US" sz="2600" dirty="0" smtClean="0">
                <a:solidFill>
                  <a:schemeClr val="accent2"/>
                </a:solidFill>
              </a:rPr>
              <a:t>)}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 smtClean="0"/>
              <a:t>No geometry of the sample space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 smtClean="0"/>
              <a:t>Furthermore, invariant by “sufficient statistics”	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Actually… Optimal Transport geometry of Gaussian manifold yields Euclidean geometry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> But OT does not distinguish normal family from any elliptical </a:t>
            </a:r>
            <a:r>
              <a:rPr lang="en-US" dirty="0"/>
              <a:t>family ☹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1545877"/>
            <a:ext cx="6500622" cy="2251298"/>
          </a:xfrm>
          <a:prstGeom prst="rect">
            <a:avLst/>
          </a:prstGeom>
        </p:spPr>
      </p:pic>
      <p:sp>
        <p:nvSpPr>
          <p:cNvPr id="5" name="Explosion 1 4"/>
          <p:cNvSpPr/>
          <p:nvPr/>
        </p:nvSpPr>
        <p:spPr>
          <a:xfrm>
            <a:off x="393192" y="2606040"/>
            <a:ext cx="2157984" cy="978249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More similar?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80" y="4157441"/>
            <a:ext cx="4085416" cy="13169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85844" y="5349240"/>
            <a:ext cx="261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Equidistant (Rao distance)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9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34" y="-73024"/>
            <a:ext cx="11812399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Batch learning of mixtures and </a:t>
            </a:r>
            <a:r>
              <a:rPr lang="en-US" sz="3600" b="1" dirty="0" err="1" smtClean="0">
                <a:solidFill>
                  <a:schemeClr val="accent1"/>
                </a:solidFill>
              </a:rPr>
              <a:t>lightspeed</a:t>
            </a:r>
            <a:r>
              <a:rPr lang="en-US" sz="3600" b="1" dirty="0" smtClean="0">
                <a:solidFill>
                  <a:schemeClr val="accent1"/>
                </a:solidFill>
              </a:rPr>
              <a:t> distance calculations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72019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Hungarian best bipartite matching </a:t>
            </a:r>
          </a:p>
          <a:p>
            <a:pPr marL="0" indent="0">
              <a:buNone/>
            </a:pPr>
            <a:r>
              <a:rPr lang="en-US" dirty="0" smtClean="0"/>
              <a:t>of components (Goldberger)</a:t>
            </a:r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Variational</a:t>
            </a:r>
            <a:r>
              <a:rPr lang="en-US" dirty="0" smtClean="0">
                <a:solidFill>
                  <a:srgbClr val="FF0000"/>
                </a:solidFill>
              </a:rPr>
              <a:t> approximation </a:t>
            </a:r>
            <a:r>
              <a:rPr lang="en-US" dirty="0" smtClean="0"/>
              <a:t>of KL for mixtures: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52687" y="6169414"/>
            <a:ext cx="10556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Comix: Joint estimation and </a:t>
            </a:r>
            <a:r>
              <a:rPr lang="en-US" sz="2000" b="1" dirty="0" err="1" smtClean="0">
                <a:solidFill>
                  <a:srgbClr val="00B050"/>
                </a:solidFill>
              </a:rPr>
              <a:t>lightspeed</a:t>
            </a:r>
            <a:r>
              <a:rPr lang="en-US" sz="2000" b="1" dirty="0" smtClean="0">
                <a:solidFill>
                  <a:srgbClr val="00B050"/>
                </a:solidFill>
              </a:rPr>
              <a:t> comparison of mixture models. ICASSP 2016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Bag-of-components: an online algorithm for batch learning of mixture </a:t>
            </a:r>
            <a:r>
              <a:rPr lang="en-US" sz="2000" b="1" dirty="0" smtClean="0">
                <a:solidFill>
                  <a:srgbClr val="00B050"/>
                </a:solidFill>
              </a:rPr>
              <a:t>models, GSI 2015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782655"/>
            <a:ext cx="3048000" cy="97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32309"/>
            <a:ext cx="4524375" cy="79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61" y="3142541"/>
            <a:ext cx="5162550" cy="781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91348"/>
            <a:ext cx="4905375" cy="2162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28067" y="4165892"/>
            <a:ext cx="5832366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Extend Expectation-Maximization algorithms </a:t>
            </a:r>
          </a:p>
          <a:p>
            <a:r>
              <a:rPr lang="en-US" sz="2400" dirty="0" smtClean="0"/>
              <a:t>for </a:t>
            </a:r>
            <a:r>
              <a:rPr lang="en-US" sz="2400" dirty="0" smtClean="0">
                <a:solidFill>
                  <a:srgbClr val="FF0000"/>
                </a:solidFill>
              </a:rPr>
              <a:t>batch learning of  co-mixtures</a:t>
            </a:r>
          </a:p>
          <a:p>
            <a:r>
              <a:rPr lang="en-US" sz="2400" dirty="0" smtClean="0"/>
              <a:t>(co-EM, adapt Bregman soft clustering)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161" y="2279582"/>
            <a:ext cx="4831352" cy="889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273" y="1503798"/>
            <a:ext cx="3724275" cy="714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86791" y="1693320"/>
            <a:ext cx="546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Monte-Carlo stochastic estimation (</a:t>
            </a:r>
            <a:r>
              <a:rPr lang="en-US" dirty="0" err="1" smtClean="0"/>
              <a:t>iid</a:t>
            </a:r>
            <a:r>
              <a:rPr lang="en-US" dirty="0" smtClean="0"/>
              <a:t> sampling from m)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0" y="5707782"/>
            <a:ext cx="3352800" cy="371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05375" y="55902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FF0000"/>
                </a:solidFill>
              </a:rPr>
              <a:t>Precompute the matrix: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4688" y="862314"/>
            <a:ext cx="1670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Kullback-Leibler</a:t>
            </a:r>
            <a:endParaRPr lang="en-US" dirty="0"/>
          </a:p>
          <a:p>
            <a:r>
              <a:rPr lang="en-US" dirty="0" smtClean="0"/>
              <a:t>divergence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07161" y="3142541"/>
            <a:ext cx="5186402" cy="905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-30480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Experiments on co-</a:t>
            </a:r>
            <a:r>
              <a:rPr lang="en-US" b="1" dirty="0" err="1" smtClean="0">
                <a:solidFill>
                  <a:schemeClr val="accent1"/>
                </a:solidFill>
              </a:rPr>
              <a:t>mixturess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4" y="563564"/>
            <a:ext cx="8177086" cy="3043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2699" y="919163"/>
            <a:ext cx="3830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average precision </a:t>
            </a:r>
            <a:r>
              <a:rPr lang="en-US" dirty="0" smtClean="0"/>
              <a:t>(</a:t>
            </a:r>
            <a:r>
              <a:rPr lang="en-US" dirty="0" err="1" smtClean="0"/>
              <a:t>mAP</a:t>
            </a:r>
            <a:r>
              <a:rPr lang="en-US" dirty="0" smtClean="0"/>
              <a:t>) over all </a:t>
            </a:r>
          </a:p>
          <a:p>
            <a:r>
              <a:rPr lang="en-US" dirty="0" smtClean="0"/>
              <a:t>the possible queries (by successively </a:t>
            </a:r>
          </a:p>
          <a:p>
            <a:r>
              <a:rPr lang="en-US" dirty="0" smtClean="0"/>
              <a:t>taking each mixture as the query </a:t>
            </a:r>
          </a:p>
          <a:p>
            <a:r>
              <a:rPr lang="en-US" dirty="0" smtClean="0"/>
              <a:t>and looking at the retrieved mixtures </a:t>
            </a:r>
          </a:p>
          <a:p>
            <a:r>
              <a:rPr lang="en-US" dirty="0" smtClean="0"/>
              <a:t>in a short list of size 10)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79" y="3606700"/>
            <a:ext cx="10194925" cy="3269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8636" y="3679435"/>
            <a:ext cx="2865346" cy="2513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45" y="1643261"/>
            <a:ext cx="3419475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442" y="2370137"/>
            <a:ext cx="6082171" cy="401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39" y="-28964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Chain Rule Optimal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b="1" dirty="0" smtClean="0">
                <a:solidFill>
                  <a:schemeClr val="accent1"/>
                </a:solidFill>
              </a:rPr>
              <a:t>ransport (CROT) distance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63" y="732021"/>
            <a:ext cx="2828925" cy="50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7" y="774752"/>
            <a:ext cx="2638425" cy="447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8760" y="1785362"/>
            <a:ext cx="4512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Solve the </a:t>
            </a:r>
            <a:r>
              <a:rPr lang="en-US" sz="3200" b="1" u="sng" dirty="0" smtClean="0">
                <a:solidFill>
                  <a:srgbClr val="FF0000"/>
                </a:solidFill>
              </a:rPr>
              <a:t>Linear Program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60" y="2715893"/>
            <a:ext cx="4029075" cy="2305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760" y="2292389"/>
            <a:ext cx="4601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</a:t>
            </a:r>
            <a:r>
              <a:rPr lang="en-US" sz="2800" dirty="0" smtClean="0"/>
              <a:t>ith the following constraints: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39" y="5366699"/>
            <a:ext cx="5295900" cy="9239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8760" y="4972705"/>
            <a:ext cx="502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Equivalent </a:t>
            </a:r>
            <a:r>
              <a:rPr lang="en-US" sz="2400" b="1" dirty="0" smtClean="0">
                <a:solidFill>
                  <a:srgbClr val="FF0000"/>
                </a:solidFill>
              </a:rPr>
              <a:t>optimal transport </a:t>
            </a:r>
            <a:r>
              <a:rPr lang="en-US" sz="2400" dirty="0" smtClean="0"/>
              <a:t>problem: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326640" y="6354849"/>
            <a:ext cx="1019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On The Chain Rule Optimal Transport Distance. </a:t>
            </a:r>
            <a:r>
              <a:rPr lang="en-US" sz="2400" b="1" dirty="0" err="1" smtClean="0">
                <a:solidFill>
                  <a:schemeClr val="accent6"/>
                </a:solidFill>
              </a:rPr>
              <a:t>CoRR</a:t>
            </a:r>
            <a:r>
              <a:rPr lang="en-US" sz="2400" b="1" dirty="0" smtClean="0">
                <a:solidFill>
                  <a:schemeClr val="accent6"/>
                </a:solidFill>
              </a:rPr>
              <a:t> abs/1812.08113 (2018)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06" y="1196898"/>
            <a:ext cx="3009900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4355" y="1255762"/>
            <a:ext cx="3057525" cy="504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620" y="836177"/>
            <a:ext cx="1047750" cy="4476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2113" y="1270049"/>
            <a:ext cx="1143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9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2119" y="-10160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Chain Rule Optimal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b="1" dirty="0" smtClean="0">
                <a:solidFill>
                  <a:schemeClr val="accent1"/>
                </a:solidFill>
              </a:rPr>
              <a:t>ransport (CROT) distance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6640" y="6354849"/>
            <a:ext cx="1019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On The Chain Rule Optimal Transport Distance. </a:t>
            </a:r>
            <a:r>
              <a:rPr lang="en-US" sz="2400" b="1" dirty="0">
                <a:solidFill>
                  <a:srgbClr val="00B050"/>
                </a:solidFill>
              </a:rPr>
              <a:t>a</a:t>
            </a:r>
            <a:r>
              <a:rPr lang="en-US" sz="2400" b="1" dirty="0" smtClean="0">
                <a:solidFill>
                  <a:srgbClr val="00B050"/>
                </a:solidFill>
              </a:rPr>
              <a:t>rXiv:1812.08113 (2018)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26" y="1939889"/>
            <a:ext cx="6543675" cy="430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178" y="1183332"/>
            <a:ext cx="12171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For any joint convex distance                            ,  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</a:rPr>
              <a:t>			the CROT distance                          upper bound  between mixtures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32" y="1506624"/>
            <a:ext cx="1628775" cy="542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519" y="1095253"/>
            <a:ext cx="1676400" cy="561975"/>
          </a:xfrm>
          <a:prstGeom prst="rect">
            <a:avLst/>
          </a:prstGeom>
        </p:spPr>
      </p:pic>
      <p:sp>
        <p:nvSpPr>
          <p:cNvPr id="11" name="Explosion 1 10"/>
          <p:cNvSpPr/>
          <p:nvPr/>
        </p:nvSpPr>
        <p:spPr>
          <a:xfrm>
            <a:off x="6340449" y="1939889"/>
            <a:ext cx="5851551" cy="398552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f</a:t>
            </a:r>
            <a:r>
              <a:rPr lang="en-US" sz="3200" b="1" dirty="0" smtClean="0">
                <a:solidFill>
                  <a:schemeClr val="tx1"/>
                </a:solidFill>
              </a:rPr>
              <a:t>-divergences</a:t>
            </a:r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(incl. KL)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a</a:t>
            </a:r>
            <a:r>
              <a:rPr lang="en-US" sz="3200" b="1" dirty="0" smtClean="0">
                <a:solidFill>
                  <a:schemeClr val="tx1"/>
                </a:solidFill>
              </a:rPr>
              <a:t>re joint convex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9043" y="5709727"/>
            <a:ext cx="5996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But also the p-powered Wasserstein distances,</a:t>
            </a:r>
          </a:p>
          <a:p>
            <a:r>
              <a:rPr lang="en-US" sz="2400" dirty="0" smtClean="0"/>
              <a:t>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778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39" y="-14224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Chain Rule Optimal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b="1" dirty="0" smtClean="0">
                <a:solidFill>
                  <a:schemeClr val="accent1"/>
                </a:solidFill>
              </a:rPr>
              <a:t>ransport (CROT) distance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72640" y="6215360"/>
            <a:ext cx="1019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On The Chain Rule Optimal Transport Distance. </a:t>
            </a:r>
            <a:r>
              <a:rPr lang="en-US" sz="2400" b="1" dirty="0" err="1" smtClean="0">
                <a:solidFill>
                  <a:srgbClr val="00B050"/>
                </a:solidFill>
              </a:rPr>
              <a:t>CoRR</a:t>
            </a:r>
            <a:r>
              <a:rPr lang="en-US" sz="2400" b="1" dirty="0" smtClean="0">
                <a:solidFill>
                  <a:srgbClr val="00B050"/>
                </a:solidFill>
              </a:rPr>
              <a:t> abs/1812.08113 (2018)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1898"/>
            <a:ext cx="8709342" cy="2823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732545"/>
            <a:ext cx="8923654" cy="2763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097" y="3902231"/>
            <a:ext cx="3177383" cy="423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219" y="4483751"/>
            <a:ext cx="3259138" cy="496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9962" y="5137758"/>
            <a:ext cx="3197246" cy="423595"/>
          </a:xfrm>
          <a:prstGeom prst="rect">
            <a:avLst/>
          </a:prstGeom>
        </p:spPr>
      </p:pic>
      <p:sp>
        <p:nvSpPr>
          <p:cNvPr id="12" name="Explosion 1 11"/>
          <p:cNvSpPr/>
          <p:nvPr/>
        </p:nvSpPr>
        <p:spPr>
          <a:xfrm>
            <a:off x="9033708" y="897622"/>
            <a:ext cx="3158292" cy="239780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Fast </a:t>
            </a:r>
            <a:r>
              <a:rPr lang="en-US" sz="2400" b="1" dirty="0" err="1" smtClean="0">
                <a:solidFill>
                  <a:schemeClr val="tx1"/>
                </a:solidFill>
              </a:rPr>
              <a:t>Sinkhorn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calculations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32" y="989648"/>
            <a:ext cx="11643360" cy="4351338"/>
          </a:xfrm>
        </p:spPr>
        <p:txBody>
          <a:bodyPr>
            <a:noAutofit/>
          </a:bodyPr>
          <a:lstStyle/>
          <a:p>
            <a:r>
              <a:rPr lang="en-US" sz="3200" dirty="0" smtClean="0"/>
              <a:t>In statistics, finite statistical mixtures are </a:t>
            </a:r>
            <a:r>
              <a:rPr lang="en-US" sz="3200" b="1" u="sng" dirty="0" smtClean="0">
                <a:solidFill>
                  <a:srgbClr val="FF0000"/>
                </a:solidFill>
              </a:rPr>
              <a:t>irregular models </a:t>
            </a:r>
          </a:p>
          <a:p>
            <a:pPr marL="0" indent="0">
              <a:buNone/>
            </a:pPr>
            <a:r>
              <a:rPr lang="en-US" sz="3200" dirty="0" smtClean="0"/>
              <a:t>	(non-identifiable)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Information geometry primarily considers </a:t>
            </a:r>
            <a:r>
              <a:rPr lang="en-US" sz="3200" dirty="0" smtClean="0">
                <a:solidFill>
                  <a:srgbClr val="FF0000"/>
                </a:solidFill>
              </a:rPr>
              <a:t>regular models</a:t>
            </a:r>
          </a:p>
          <a:p>
            <a:r>
              <a:rPr lang="en-US" sz="3200" dirty="0" smtClean="0"/>
              <a:t>In information geometry, </a:t>
            </a:r>
            <a:r>
              <a:rPr lang="en-US" sz="3200" b="1" dirty="0" smtClean="0">
                <a:solidFill>
                  <a:srgbClr val="0070C0"/>
                </a:solidFill>
              </a:rPr>
              <a:t>mixture families are regular parametric </a:t>
            </a:r>
            <a:r>
              <a:rPr lang="en-US" sz="3200" dirty="0" smtClean="0"/>
              <a:t>models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Statistical mixtures with prescribed distinct component distributions form mixture families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" y="-10223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mixtures versus mixture families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488" y="1542703"/>
            <a:ext cx="3476625" cy="1038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852" y="3697926"/>
            <a:ext cx="4010025" cy="65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0" y="4214465"/>
            <a:ext cx="6585953" cy="1034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363" y="3709640"/>
            <a:ext cx="2857500" cy="50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900" y="4261869"/>
            <a:ext cx="5427027" cy="914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247" y="3762342"/>
            <a:ext cx="1704975" cy="3905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80281" y="6230259"/>
            <a:ext cx="10948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92D050"/>
                </a:solidFill>
              </a:rPr>
              <a:t>On the Geometry of Mixtures of Prescribed Distributions. ICASSP 2018</a:t>
            </a:r>
            <a:endParaRPr lang="en-US" sz="2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7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59" y="7677"/>
            <a:ext cx="1159880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 mixture family of order 1 (=2 fixed components)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1197882"/>
            <a:ext cx="8148320" cy="4400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160" y="5689415"/>
            <a:ext cx="6585953" cy="103409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619075" y="2877424"/>
            <a:ext cx="3078760" cy="41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064620" y="1721141"/>
            <a:ext cx="3078760" cy="41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8512" y="269275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0(x)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00656" y="1510229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1(x)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9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39" y="1461865"/>
            <a:ext cx="8521065" cy="530247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7480" y="136302"/>
            <a:ext cx="1172972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 mixture family of order 2 (=3 fixed components)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2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059" y="-142707"/>
            <a:ext cx="1127252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 mixture family is a </a:t>
            </a:r>
            <a:r>
              <a:rPr lang="en-US" b="1" u="sng" dirty="0" smtClean="0">
                <a:solidFill>
                  <a:schemeClr val="accent1"/>
                </a:solidFill>
              </a:rPr>
              <a:t>Bregman (Hessian) manifold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0" y="3495040"/>
            <a:ext cx="11955059" cy="218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761" y="1808480"/>
            <a:ext cx="11875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Two global coordinate systems related by Legendre-</a:t>
            </a:r>
            <a:r>
              <a:rPr lang="en-US" sz="2400" dirty="0" err="1" smtClean="0"/>
              <a:t>Fenchel</a:t>
            </a:r>
            <a:r>
              <a:rPr lang="en-US" sz="2400" dirty="0" smtClean="0"/>
              <a:t> 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Two flat connections that are coupled to the metric tensor (Hessian of a potential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Primal/dual geodesics are straight lines in the primal/dual coordinate system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67648" y="6165671"/>
            <a:ext cx="11738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Monte Carlo Information-Geometric Structures, Geometric Structures of Information, 2019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2192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80" y="137160"/>
            <a:ext cx="1173615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Two prominent examples of Bregman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6" y="1644174"/>
            <a:ext cx="11821448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0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80" y="113698"/>
            <a:ext cx="10515600" cy="1325563"/>
          </a:xfrm>
        </p:spPr>
        <p:txBody>
          <a:bodyPr/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Fisher-Riemannian geometry </a:t>
            </a:r>
            <a:r>
              <a:rPr lang="en-US" b="1" dirty="0" smtClean="0">
                <a:solidFill>
                  <a:schemeClr val="accent1"/>
                </a:solidFill>
              </a:rPr>
              <a:t>(1930/1945)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Image result for hotel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58" y="241504"/>
            <a:ext cx="1626738" cy="20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r r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910" y="4157220"/>
            <a:ext cx="1819895" cy="181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0" y="1376415"/>
            <a:ext cx="7189314" cy="2505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4397" y="2245307"/>
            <a:ext cx="2215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Harold </a:t>
            </a:r>
            <a:r>
              <a:rPr lang="en-US" sz="2400" dirty="0" err="1" smtClean="0"/>
              <a:t>Hotelling</a:t>
            </a:r>
            <a:endParaRPr lang="en-US" sz="2400" dirty="0" smtClean="0"/>
          </a:p>
          <a:p>
            <a:r>
              <a:rPr lang="en-US" sz="2400" dirty="0" smtClean="0"/>
              <a:t>Econometrician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368757" y="5977115"/>
            <a:ext cx="1541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C. R. Rao</a:t>
            </a:r>
          </a:p>
          <a:p>
            <a:r>
              <a:rPr lang="en-US" sz="2400" dirty="0" smtClean="0"/>
              <a:t>Statistician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244" y="3978573"/>
            <a:ext cx="6486525" cy="1666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9501" y="2780883"/>
            <a:ext cx="3023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Use Fisher information</a:t>
            </a:r>
          </a:p>
          <a:p>
            <a:pPr algn="ctr"/>
            <a:r>
              <a:rPr lang="en-US" sz="2400" dirty="0"/>
              <a:t>f</a:t>
            </a:r>
            <a:r>
              <a:rPr lang="en-US" sz="2400" dirty="0" smtClean="0"/>
              <a:t>or the Riemannian</a:t>
            </a:r>
          </a:p>
          <a:p>
            <a:pPr algn="ctr"/>
            <a:r>
              <a:rPr lang="en-US" sz="2400" dirty="0"/>
              <a:t>m</a:t>
            </a:r>
            <a:r>
              <a:rPr lang="en-US" sz="2400" dirty="0" smtClean="0"/>
              <a:t>etric tensor</a:t>
            </a:r>
            <a:endParaRPr lang="en-US" sz="2400" dirty="0"/>
          </a:p>
        </p:txBody>
      </p:sp>
      <p:sp>
        <p:nvSpPr>
          <p:cNvPr id="3" name="Explosion 1 2"/>
          <p:cNvSpPr/>
          <p:nvPr/>
        </p:nvSpPr>
        <p:spPr>
          <a:xfrm>
            <a:off x="7827100" y="1392640"/>
            <a:ext cx="2076049" cy="126816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1930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7566647" y="4627678"/>
            <a:ext cx="2076049" cy="126816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1945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6" name="Picture 2" descr="Image result for &quot;three crowns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370" y="3932857"/>
            <a:ext cx="2997396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84934" y="4972514"/>
            <a:ext cx="3703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👑 Cramer-Rao lower bound CRLB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👑 Rao-</a:t>
            </a:r>
            <a:r>
              <a:rPr lang="en-US" dirty="0" err="1" smtClean="0"/>
              <a:t>Blackwellization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👑 Fisher-Rao distance </a:t>
            </a:r>
            <a:endParaRPr lang="en-US" dirty="0"/>
          </a:p>
        </p:txBody>
      </p:sp>
      <p:pic>
        <p:nvPicPr>
          <p:cNvPr id="4098" name="Picture 2" descr="OswaldVeblen191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204" y="1277554"/>
            <a:ext cx="821157" cy="125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ssets.cambridge.org/97805216/04840/cover/978052160484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58" y="1243117"/>
            <a:ext cx="934279" cy="14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70870" y="2519109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Oswald Veblen,</a:t>
            </a:r>
          </a:p>
          <a:p>
            <a:r>
              <a:rPr lang="en-US" dirty="0" smtClean="0"/>
              <a:t>Advisor of </a:t>
            </a:r>
            <a:r>
              <a:rPr lang="en-US" dirty="0" err="1" smtClean="0"/>
              <a:t>Hotelling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6880" y="5895844"/>
            <a:ext cx="77092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accent6"/>
                </a:solidFill>
              </a:rPr>
              <a:t>Cramér</a:t>
            </a:r>
            <a:r>
              <a:rPr lang="en-US" sz="2400" b="1" dirty="0">
                <a:solidFill>
                  <a:schemeClr val="accent6"/>
                </a:solidFill>
              </a:rPr>
              <a:t>-Rao Lower Bound and Information Geometry, </a:t>
            </a:r>
            <a:r>
              <a:rPr lang="en-US" sz="2400" b="1" dirty="0" smtClean="0">
                <a:solidFill>
                  <a:schemeClr val="accent6"/>
                </a:solidFill>
              </a:rPr>
              <a:t>2013</a:t>
            </a:r>
          </a:p>
          <a:p>
            <a:r>
              <a:rPr lang="en-US" sz="2400" dirty="0">
                <a:hlinkClick r:id="rId9"/>
              </a:rPr>
              <a:t>https://arxiv.org/abs/1301.3578</a:t>
            </a:r>
            <a:endParaRPr 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899" y="1083945"/>
            <a:ext cx="11485880" cy="56826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canonical divergence of any dually flat manifold is a </a:t>
            </a:r>
            <a:r>
              <a:rPr lang="en-US" dirty="0" smtClean="0">
                <a:solidFill>
                  <a:srgbClr val="FF0000"/>
                </a:solidFill>
              </a:rPr>
              <a:t>Bregman divergence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The KL between two mixtures with prescribed components amounts to a Bregman divergence</a:t>
            </a:r>
            <a:endParaRPr lang="en-US" dirty="0" smtClean="0"/>
          </a:p>
          <a:p>
            <a:r>
              <a:rPr lang="en-US" dirty="0" smtClean="0"/>
              <a:t>Strictly convex and differential convex generator: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However, G not in closed-form, event </a:t>
            </a:r>
            <a:r>
              <a:rPr lang="en-US" b="1" u="sng" dirty="0" smtClean="0">
                <a:solidFill>
                  <a:srgbClr val="FF0000"/>
                </a:solidFill>
              </a:rPr>
              <a:t>not analytic</a:t>
            </a:r>
            <a:r>
              <a:rPr lang="en-US" dirty="0" smtClean="0"/>
              <a:t>!</a:t>
            </a:r>
          </a:p>
          <a:p>
            <a:r>
              <a:rPr lang="en-US" dirty="0" smtClean="0"/>
              <a:t>A Bregman divergence is always finite, and so is the KL between two members of the same mixture family (but not on the closure).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5579" y="0"/>
            <a:ext cx="1127252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 mixture family is a dually flat manifold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425" y="1589722"/>
            <a:ext cx="7480828" cy="1044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40" y="4182725"/>
            <a:ext cx="6751459" cy="9739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37458" y="1779791"/>
            <a:ext cx="7286717" cy="854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02547" y="4273175"/>
            <a:ext cx="7286717" cy="854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5169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436688"/>
            <a:ext cx="10515600" cy="255272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6120" y="111125"/>
            <a:ext cx="1126497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Computational tractability of Bregman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" y="4129117"/>
            <a:ext cx="111537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9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088" y="1727200"/>
            <a:ext cx="114371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If any time we want to compute integral-based generators or Bregman divergences, </a:t>
            </a:r>
          </a:p>
          <a:p>
            <a:r>
              <a:rPr lang="en-US" sz="2400" dirty="0" smtClean="0"/>
              <a:t>we used </a:t>
            </a:r>
            <a:r>
              <a:rPr lang="en-US" sz="2400" i="1" dirty="0" smtClean="0"/>
              <a:t>stochastic Monte-Carlo estimators</a:t>
            </a:r>
            <a:r>
              <a:rPr lang="en-US" sz="2400" dirty="0" smtClean="0"/>
              <a:t>, we get </a:t>
            </a:r>
            <a:r>
              <a:rPr lang="en-US" sz="2400" b="1" dirty="0" smtClean="0">
                <a:solidFill>
                  <a:srgbClr val="FF0000"/>
                </a:solidFill>
              </a:rPr>
              <a:t>inconsistencies</a:t>
            </a:r>
            <a:r>
              <a:rPr lang="en-US" sz="2400" dirty="0" smtClean="0"/>
              <a:t> and </a:t>
            </a:r>
            <a:r>
              <a:rPr lang="en-US" sz="2400" b="1" dirty="0" smtClean="0">
                <a:solidFill>
                  <a:srgbClr val="FF0000"/>
                </a:solidFill>
              </a:rPr>
              <a:t>faulty algorithms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Solution: </a:t>
            </a:r>
            <a:r>
              <a:rPr lang="en-US" sz="2400" b="1" dirty="0" smtClean="0">
                <a:solidFill>
                  <a:srgbClr val="FF0000"/>
                </a:solidFill>
              </a:rPr>
              <a:t>use the same variates </a:t>
            </a:r>
            <a:r>
              <a:rPr lang="en-US" sz="2400" dirty="0" smtClean="0"/>
              <a:t>for all integral-based evaluations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It turns out that this scheme is similar to defining a </a:t>
            </a:r>
            <a:r>
              <a:rPr lang="en-US" sz="2400" b="1" dirty="0" smtClean="0">
                <a:solidFill>
                  <a:srgbClr val="FF0000"/>
                </a:solidFill>
              </a:rPr>
              <a:t>random Bregman generator </a:t>
            </a:r>
          </a:p>
          <a:p>
            <a:r>
              <a:rPr lang="en-US" sz="2400" dirty="0" smtClean="0"/>
              <a:t>that is with high probability a </a:t>
            </a:r>
            <a:r>
              <a:rPr lang="en-US" sz="2400" dirty="0" smtClean="0">
                <a:solidFill>
                  <a:srgbClr val="FF0000"/>
                </a:solidFill>
              </a:rPr>
              <a:t>proper Bregman generator. </a:t>
            </a:r>
            <a:r>
              <a:rPr lang="en-US" sz="2400" dirty="0" smtClean="0"/>
              <a:t>Geometric algorithms run inside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hat randomized manifold are </a:t>
            </a:r>
            <a:r>
              <a:rPr lang="en-US" sz="2400" b="1" dirty="0" smtClean="0">
                <a:solidFill>
                  <a:srgbClr val="FF0000"/>
                </a:solidFill>
              </a:rPr>
              <a:t>consistent</a:t>
            </a:r>
            <a:r>
              <a:rPr lang="en-US" sz="2400" dirty="0" smtClean="0"/>
              <a:t> by construction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168" y="15176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Random Bregman manifolds: Monte Carlo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93" y="2617787"/>
            <a:ext cx="4829175" cy="1114425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5830349" y="2961314"/>
            <a:ext cx="1367405" cy="4530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08815" y="3003259"/>
            <a:ext cx="3029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can be negative</a:t>
            </a:r>
          </a:p>
          <a:p>
            <a:r>
              <a:rPr lang="en-US" dirty="0" smtClean="0"/>
              <a:t>(because “positive” measures)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2168" y="6251515"/>
            <a:ext cx="11738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Monte Carlo Information-Geometric Structures, Geometric Structures of Information, 2019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6432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24" y="1822768"/>
            <a:ext cx="9612644" cy="329342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2168" y="15176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Random 1D mixture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302" y="5598160"/>
            <a:ext cx="11752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/>
              <a:t>Theorem</a:t>
            </a:r>
            <a:r>
              <a:rPr lang="en-US" sz="3600" dirty="0" smtClean="0">
                <a:solidFill>
                  <a:srgbClr val="FF0000"/>
                </a:solidFill>
              </a:rPr>
              <a:t>: With high-probability,        is </a:t>
            </a:r>
            <a:r>
              <a:rPr lang="en-US" sz="3600" dirty="0" err="1" smtClean="0">
                <a:solidFill>
                  <a:srgbClr val="FF0000"/>
                </a:solidFill>
              </a:rPr>
              <a:t>is</a:t>
            </a:r>
            <a:r>
              <a:rPr lang="en-US" sz="3600" dirty="0" smtClean="0">
                <a:solidFill>
                  <a:srgbClr val="FF0000"/>
                </a:solidFill>
              </a:rPr>
              <a:t> a Bregman generator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427" y="5587266"/>
            <a:ext cx="1114425" cy="657225"/>
          </a:xfrm>
          <a:prstGeom prst="rect">
            <a:avLst/>
          </a:prstGeom>
        </p:spPr>
      </p:pic>
      <p:sp>
        <p:nvSpPr>
          <p:cNvPr id="8" name="Explosion 2 7"/>
          <p:cNvSpPr/>
          <p:nvPr/>
        </p:nvSpPr>
        <p:spPr>
          <a:xfrm>
            <a:off x="8283200" y="671119"/>
            <a:ext cx="3745743" cy="1934779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q is a proposal distribution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8095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90" y="375920"/>
            <a:ext cx="10561420" cy="62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7886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90487"/>
            <a:ext cx="116395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0110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360" y="10096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Application to clustering Gaussian mixtures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(with prescribed Gaussian components)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160" y="1349586"/>
            <a:ext cx="8390360" cy="53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2590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748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Random d-dimensional mixture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1066482"/>
            <a:ext cx="4800600" cy="90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2" y="1980564"/>
            <a:ext cx="6353175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3538537"/>
            <a:ext cx="11420475" cy="10001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7648" y="6165671"/>
            <a:ext cx="11738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Monte Carlo Information-Geometric Structures, Geometric Structures of Information, 2019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" y="2798603"/>
            <a:ext cx="9039225" cy="256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604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Random Exponential Family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1329056"/>
            <a:ext cx="5372100" cy="676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870" y="1357470"/>
            <a:ext cx="4552950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0" y="2052795"/>
            <a:ext cx="59055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110" y="3963035"/>
            <a:ext cx="4518970" cy="2894965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6429633" y="1988915"/>
            <a:ext cx="5762367" cy="1248428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Computationally intractable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1236" y="5555416"/>
            <a:ext cx="63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Log-sum-</a:t>
            </a:r>
            <a:r>
              <a:rPr lang="en-US" b="1" dirty="0" err="1" smtClean="0">
                <a:solidFill>
                  <a:srgbClr val="FF0000"/>
                </a:solidFill>
              </a:rPr>
              <a:t>exp</a:t>
            </a:r>
            <a:r>
              <a:rPr lang="en-US" b="1" dirty="0" smtClean="0">
                <a:solidFill>
                  <a:srgbClr val="FF0000"/>
                </a:solidFill>
              </a:rPr>
              <a:t> modified function to ensure always strict convexity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9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" y="-1984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Polynomial Exponential Families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40" y="1292304"/>
            <a:ext cx="10515600" cy="4351338"/>
          </a:xfrm>
        </p:spPr>
        <p:txBody>
          <a:bodyPr/>
          <a:lstStyle/>
          <a:p>
            <a:r>
              <a:rPr lang="en-US" dirty="0" smtClean="0"/>
              <a:t>Estimate a PEF with </a:t>
            </a:r>
            <a:r>
              <a:rPr lang="en-US" dirty="0" smtClean="0">
                <a:solidFill>
                  <a:srgbClr val="FF0000"/>
                </a:solidFill>
              </a:rPr>
              <a:t>score matching/summed area table</a:t>
            </a:r>
          </a:p>
          <a:p>
            <a:r>
              <a:rPr lang="en-US" dirty="0" smtClean="0"/>
              <a:t>Use </a:t>
            </a:r>
            <a:r>
              <a:rPr lang="en-US" b="1" u="sng" dirty="0" smtClean="0">
                <a:solidFill>
                  <a:srgbClr val="FF0000"/>
                </a:solidFill>
              </a:rPr>
              <a:t>projective gamma-divergence  </a:t>
            </a:r>
            <a:r>
              <a:rPr lang="en-US" dirty="0" smtClean="0"/>
              <a:t>(Monte-Carlo)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60408" y="6173232"/>
            <a:ext cx="114909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Patch matching with polynomial exponential families and projective divergences. 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International Conference on Similarity Search and Applications (SISAP). 2016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959" y="206295"/>
            <a:ext cx="3941301" cy="556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" y="2486024"/>
            <a:ext cx="7343775" cy="1990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" y="4534532"/>
            <a:ext cx="5238750" cy="428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" y="5020940"/>
            <a:ext cx="4648200" cy="790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240" y="860773"/>
            <a:ext cx="3479020" cy="3544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775" y="4458733"/>
            <a:ext cx="31432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92" y="9080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Population space/parameter space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120" y="1257138"/>
            <a:ext cx="11470640" cy="688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Example in </a:t>
            </a:r>
            <a:r>
              <a:rPr lang="en-US" b="1" dirty="0" smtClean="0">
                <a:solidFill>
                  <a:srgbClr val="FF0000"/>
                </a:solidFill>
              </a:rPr>
              <a:t>statistical hypothesis testing</a:t>
            </a:r>
            <a:r>
              <a:rPr lang="en-US" b="1" dirty="0" smtClean="0"/>
              <a:t>: </a:t>
            </a:r>
            <a:r>
              <a:rPr lang="en-US" b="1" i="1" dirty="0" smtClean="0"/>
              <a:t>estimate</a:t>
            </a:r>
            <a:r>
              <a:rPr lang="en-US" b="1" dirty="0" smtClean="0"/>
              <a:t> from observations and then </a:t>
            </a:r>
            <a:r>
              <a:rPr lang="en-US" b="1" i="1" dirty="0" smtClean="0"/>
              <a:t>classify</a:t>
            </a:r>
            <a:r>
              <a:rPr lang="en-US" b="1" dirty="0" smtClean="0"/>
              <a:t> with respect to divergence to decide which hypothesis.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618" y="3026329"/>
            <a:ext cx="4259694" cy="2749728"/>
          </a:xfrm>
          <a:prstGeom prst="rect">
            <a:avLst/>
          </a:prstGeom>
        </p:spPr>
      </p:pic>
      <p:sp>
        <p:nvSpPr>
          <p:cNvPr id="5" name="Curved Down Arrow 4"/>
          <p:cNvSpPr/>
          <p:nvPr/>
        </p:nvSpPr>
        <p:spPr>
          <a:xfrm rot="19463748">
            <a:off x="2439616" y="3155478"/>
            <a:ext cx="573947" cy="1189859"/>
          </a:xfrm>
          <a:prstGeom prst="curvedDownArrow">
            <a:avLst>
              <a:gd name="adj1" fmla="val 25000"/>
              <a:gd name="adj2" fmla="val 50000"/>
              <a:gd name="adj3" fmla="val 835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0765" y="3481743"/>
            <a:ext cx="202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divergence</a:t>
            </a:r>
            <a:endParaRPr lang="en-US" dirty="0"/>
          </a:p>
        </p:txBody>
      </p:sp>
      <p:sp>
        <p:nvSpPr>
          <p:cNvPr id="7" name="Curved Down Arrow 6"/>
          <p:cNvSpPr/>
          <p:nvPr/>
        </p:nvSpPr>
        <p:spPr>
          <a:xfrm rot="9126091">
            <a:off x="3633858" y="4632746"/>
            <a:ext cx="1278346" cy="582910"/>
          </a:xfrm>
          <a:prstGeom prst="curvedDownArrow">
            <a:avLst>
              <a:gd name="adj1" fmla="val 25000"/>
              <a:gd name="adj2" fmla="val 50000"/>
              <a:gd name="adj3" fmla="val 57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0808" y="2450100"/>
            <a:ext cx="5712782" cy="25545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Geometry needed to build better</a:t>
            </a:r>
          </a:p>
          <a:p>
            <a:r>
              <a:rPr lang="en-US" sz="3200" dirty="0" smtClean="0"/>
              <a:t>Information Sciences:</a:t>
            </a:r>
          </a:p>
          <a:p>
            <a:pPr marL="285750" indent="-285750">
              <a:buFontTx/>
              <a:buChar char="-"/>
            </a:pPr>
            <a:r>
              <a:rPr lang="en-US" sz="3200" dirty="0" smtClean="0"/>
              <a:t>Deal with model and data</a:t>
            </a:r>
          </a:p>
          <a:p>
            <a:r>
              <a:rPr lang="en-US" sz="3200" dirty="0" smtClean="0"/>
              <a:t>   </a:t>
            </a:r>
            <a:r>
              <a:rPr lang="en-US" sz="2800" dirty="0" smtClean="0"/>
              <a:t>(via </a:t>
            </a:r>
            <a:r>
              <a:rPr lang="en-US" sz="2800" i="1" dirty="0" smtClean="0"/>
              <a:t>empirical distributions</a:t>
            </a:r>
            <a:r>
              <a:rPr lang="en-US" sz="28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3200" dirty="0" smtClean="0"/>
              <a:t>Deal with model and model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25120" y="6075680"/>
            <a:ext cx="10150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Wald’s view: </a:t>
            </a:r>
            <a:r>
              <a:rPr lang="en-US" sz="3200" dirty="0" smtClean="0">
                <a:solidFill>
                  <a:schemeClr val="accent4"/>
                </a:solidFill>
              </a:rPr>
              <a:t>All statistical problems are decision problems…</a:t>
            </a:r>
            <a:endParaRPr lang="en-US" sz="3200" dirty="0">
              <a:solidFill>
                <a:schemeClr val="accent4"/>
              </a:solidFill>
            </a:endParaRPr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307" y="5077176"/>
            <a:ext cx="1062355" cy="15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" y="-132715"/>
            <a:ext cx="1182116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Random/Monte Carlo Bregman </a:t>
            </a:r>
            <a:r>
              <a:rPr lang="en-US" b="1" dirty="0" err="1" smtClean="0">
                <a:solidFill>
                  <a:schemeClr val="accent1"/>
                </a:solidFill>
              </a:rPr>
              <a:t>Voronoi</a:t>
            </a:r>
            <a:r>
              <a:rPr lang="en-US" b="1" dirty="0" smtClean="0">
                <a:solidFill>
                  <a:schemeClr val="accent1"/>
                </a:solidFill>
              </a:rPr>
              <a:t> diagrams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1411116"/>
            <a:ext cx="48768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0" y="1690838"/>
            <a:ext cx="3504247" cy="4957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285" y="3332479"/>
            <a:ext cx="3438180" cy="3173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520" y="897573"/>
            <a:ext cx="93726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931" y="9667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Some statistical distances with closed-form expressions for statistical mixtures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Cauchy-Schwarz divergence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For mixtures of exponential families with conic natural parameter space: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0202" y="6291589"/>
            <a:ext cx="10751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Closed-form information-theoretic divergences for statistical mixtures, ICPR 2012.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906" y="1690688"/>
            <a:ext cx="5381625" cy="1133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571" y="3458369"/>
            <a:ext cx="2590800" cy="542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946" y="3458369"/>
            <a:ext cx="5048250" cy="438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672" y="4129947"/>
            <a:ext cx="3505200" cy="447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156" y="4084240"/>
            <a:ext cx="6172200" cy="1057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12" y="5544900"/>
            <a:ext cx="2419350" cy="495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0462" y="5544900"/>
            <a:ext cx="5153025" cy="4762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906" y="5508803"/>
            <a:ext cx="3403134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When natural parameter space</a:t>
            </a:r>
          </a:p>
          <a:p>
            <a:r>
              <a:rPr lang="en-US" dirty="0" smtClean="0"/>
              <a:t>Is a cone</a:t>
            </a:r>
            <a:endParaRPr lang="en-US" dirty="0"/>
          </a:p>
        </p:txBody>
      </p:sp>
      <p:sp>
        <p:nvSpPr>
          <p:cNvPr id="16" name="Up Arrow 15"/>
          <p:cNvSpPr/>
          <p:nvPr/>
        </p:nvSpPr>
        <p:spPr>
          <a:xfrm>
            <a:off x="8727440" y="4815840"/>
            <a:ext cx="314960" cy="648175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4494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27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Examples of conic exponential families (CEFs)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7" y="2422677"/>
            <a:ext cx="3553744" cy="149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05" y="2292014"/>
            <a:ext cx="4106398" cy="1419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103" y="5235316"/>
            <a:ext cx="3568248" cy="1622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537" y="2370882"/>
            <a:ext cx="3865814" cy="2458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95" y="4236440"/>
            <a:ext cx="4116817" cy="2562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23" y="1207273"/>
            <a:ext cx="1762125" cy="38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240" y="1282098"/>
            <a:ext cx="3171825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538" y="1214820"/>
            <a:ext cx="2790825" cy="352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96" y="1170071"/>
            <a:ext cx="2419350" cy="495300"/>
          </a:xfrm>
          <a:prstGeom prst="rect">
            <a:avLst/>
          </a:prstGeom>
        </p:spPr>
      </p:pic>
      <p:pic>
        <p:nvPicPr>
          <p:cNvPr id="1026" name="Picture 2" descr="Image result for con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992" y="4000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39766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48" y="165817"/>
            <a:ext cx="11158057" cy="1325563"/>
          </a:xfrm>
        </p:spPr>
        <p:txBody>
          <a:bodyPr>
            <a:noAutofit/>
          </a:bodyPr>
          <a:lstStyle/>
          <a:p>
            <a:r>
              <a:rPr lang="en-US" sz="4800" b="1" u="sng" dirty="0" smtClean="0">
                <a:solidFill>
                  <a:schemeClr val="accent1"/>
                </a:solidFill>
              </a:rPr>
              <a:t>Some applications of information geometry:</a:t>
            </a:r>
            <a:endParaRPr lang="en-US" sz="4800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54" y="1575476"/>
            <a:ext cx="10515600" cy="305466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Natural gradient and deep learning</a:t>
            </a:r>
          </a:p>
          <a:p>
            <a:r>
              <a:rPr lang="en-US" sz="3600" dirty="0" smtClean="0"/>
              <a:t>Bayesian hypothesis testing </a:t>
            </a:r>
          </a:p>
          <a:p>
            <a:pPr marL="457200" lvl="1" indent="0">
              <a:buNone/>
            </a:pPr>
            <a:r>
              <a:rPr lang="en-US" sz="3200" dirty="0" smtClean="0"/>
              <a:t>geometry of the error exponent</a:t>
            </a:r>
          </a:p>
          <a:p>
            <a:r>
              <a:rPr lang="en-US" sz="3600" dirty="0" smtClean="0"/>
              <a:t>Clustering</a:t>
            </a:r>
          </a:p>
          <a:p>
            <a:pPr marL="457200" lvl="1" indent="0">
              <a:buNone/>
            </a:pPr>
            <a:r>
              <a:rPr lang="en-US" sz="3200" dirty="0" smtClean="0"/>
              <a:t>partition-based, soft mixtures and hierarchical </a:t>
            </a:r>
            <a:endParaRPr lang="en-US" sz="3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66282" y="4893693"/>
            <a:ext cx="430366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46" y="5394404"/>
            <a:ext cx="4792910" cy="12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2341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77712" y="377284"/>
            <a:ext cx="10014288" cy="2135127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+mn-lt"/>
              </a:rPr>
              <a:t>Natural gradient and</a:t>
            </a:r>
            <a:br>
              <a:rPr lang="en-US" sz="6600" b="1" dirty="0" smtClean="0">
                <a:latin typeface="+mn-lt"/>
              </a:rPr>
            </a:br>
            <a:r>
              <a:rPr lang="en-US" sz="6600" b="1" dirty="0" smtClean="0">
                <a:latin typeface="+mn-lt"/>
              </a:rPr>
              <a:t>mirror descent</a:t>
            </a:r>
            <a:endParaRPr lang="en-US" sz="6600" b="1" dirty="0">
              <a:latin typeface="+mn-lt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09464" y="4394411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09" y="5222292"/>
            <a:ext cx="4792910" cy="1229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7" y="2441195"/>
            <a:ext cx="5562417" cy="1953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7" y="377285"/>
            <a:ext cx="3122574" cy="2063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294" y="2751052"/>
            <a:ext cx="3552825" cy="666750"/>
          </a:xfrm>
          <a:prstGeom prst="rect">
            <a:avLst/>
          </a:prstGeom>
        </p:spPr>
      </p:pic>
      <p:pic>
        <p:nvPicPr>
          <p:cNvPr id="1026" name="Picture 2" descr="Image result for &quot;mirror descent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95" y="3817531"/>
            <a:ext cx="3048000" cy="24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5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49" y="1380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Steepest gradient </a:t>
            </a:r>
            <a:r>
              <a:rPr lang="en-US" sz="4800" b="1" dirty="0">
                <a:solidFill>
                  <a:schemeClr val="accent1"/>
                </a:solidFill>
              </a:rPr>
              <a:t>descent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923" y="1194920"/>
            <a:ext cx="10515600" cy="4351338"/>
          </a:xfrm>
        </p:spPr>
        <p:txBody>
          <a:bodyPr/>
          <a:lstStyle/>
          <a:p>
            <a:r>
              <a:rPr lang="en-US" dirty="0" smtClean="0"/>
              <a:t>Iterative optimization algorithm</a:t>
            </a:r>
          </a:p>
          <a:p>
            <a:r>
              <a:rPr lang="en-US" dirty="0" smtClean="0"/>
              <a:t>Start from an initial parameter value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Update iteratively </a:t>
            </a:r>
            <a:r>
              <a:rPr lang="en-US" dirty="0" smtClean="0"/>
              <a:t>the current parameter using a </a:t>
            </a:r>
            <a:r>
              <a:rPr lang="en-US" dirty="0" smtClean="0">
                <a:solidFill>
                  <a:srgbClr val="FF0000"/>
                </a:solidFill>
              </a:rPr>
              <a:t>learning rate </a:t>
            </a:r>
            <a:r>
              <a:rPr lang="el-GR" dirty="0" smtClean="0"/>
              <a:t>α</a:t>
            </a:r>
            <a:r>
              <a:rPr lang="en-US" dirty="0" smtClean="0"/>
              <a:t> (step size) and the </a:t>
            </a:r>
            <a:r>
              <a:rPr lang="en-US" dirty="0" smtClean="0">
                <a:solidFill>
                  <a:srgbClr val="FF0000"/>
                </a:solidFill>
              </a:rPr>
              <a:t>gradient of the energy function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2050" name="Picture 2" descr="\theta_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509" y="1658984"/>
            <a:ext cx="510947" cy="56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f/ff/Gradient_descent.svg/350px-Gradient_descen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005" y="77641"/>
            <a:ext cx="1903806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gradient descent algorithm in action. (2: surface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093" y="4001294"/>
            <a:ext cx="3404014" cy="279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\theta_{t+1} =\theta_{t}-\alpha\nabla E(\theta_t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197" y="3074868"/>
            <a:ext cx="6584338" cy="88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76396" y="4277955"/>
            <a:ext cx="65632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First-order optimization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Zig-zag local minimum convergence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Stopping criterion</a:t>
            </a:r>
            <a:endParaRPr lang="en-US" sz="3200" dirty="0"/>
          </a:p>
        </p:txBody>
      </p:sp>
      <p:pic>
        <p:nvPicPr>
          <p:cNvPr id="2058" name="Picture 10" descr="Banana-SteepDesc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8" y="4657511"/>
            <a:ext cx="2344659" cy="18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41197" y="6201872"/>
            <a:ext cx="7318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Similarly, maximization with hill climbing, steepest ascent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844099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Steepest descent in a Riemannian space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steepest descent direction of E</a:t>
            </a:r>
            <a:r>
              <a:rPr lang="en-US" dirty="0" smtClean="0"/>
              <a:t>(</a:t>
            </a:r>
            <a:r>
              <a:rPr lang="el-GR" dirty="0" smtClean="0"/>
              <a:t>θ</a:t>
            </a:r>
            <a:r>
              <a:rPr lang="en-US" dirty="0" smtClean="0"/>
              <a:t>) </a:t>
            </a:r>
            <a:r>
              <a:rPr lang="en-US" dirty="0"/>
              <a:t>in a </a:t>
            </a:r>
            <a:r>
              <a:rPr lang="en-US" dirty="0">
                <a:solidFill>
                  <a:srgbClr val="FF0000"/>
                </a:solidFill>
              </a:rPr>
              <a:t>Riemannian space</a:t>
            </a:r>
            <a:r>
              <a:rPr lang="en-US" dirty="0"/>
              <a:t> is given by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715" y="6311900"/>
            <a:ext cx="11758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Amari, Shun-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Ichi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. "Natural gradient works efficiently in learning." </a:t>
            </a:r>
            <a:r>
              <a:rPr lang="en-US" b="1" i="1" dirty="0">
                <a:solidFill>
                  <a:schemeClr val="accent6"/>
                </a:solidFill>
                <a:latin typeface="Arial" panose="020B0604020202020204" pitchFamily="34" charset="0"/>
              </a:rPr>
              <a:t>Neural computation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 10.2 (1998): 251-276.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-\tilde{\nabla} E(\theta)=-G^{-1}(\theta) \nabla E(\thet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50" y="2418024"/>
            <a:ext cx="7620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theta_{t+1}=\theta_{t}-l_{t} \tilde{\nabla} E \left(\theta_{t}\right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777" y="3324748"/>
            <a:ext cx="76200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08923" y="4783923"/>
            <a:ext cx="2145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Learning rate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7717871" y="4369689"/>
            <a:ext cx="491052" cy="67584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89050" y="5532092"/>
            <a:ext cx="940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Computing the inverse of the Fisher information matrix is tricky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847127" y="3189812"/>
            <a:ext cx="825994" cy="236370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xplosion 2 12"/>
          <p:cNvSpPr/>
          <p:nvPr/>
        </p:nvSpPr>
        <p:spPr>
          <a:xfrm>
            <a:off x="-121583" y="2414052"/>
            <a:ext cx="3531765" cy="2892163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Contravariantform of the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o</a:t>
            </a:r>
            <a:r>
              <a:rPr lang="en-US" b="1" dirty="0" smtClean="0">
                <a:solidFill>
                  <a:schemeClr val="tx1"/>
                </a:solidFill>
              </a:rPr>
              <a:t>rdinary gradient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825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920" y="1683261"/>
            <a:ext cx="3180080" cy="2364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52" y="11345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1"/>
                </a:solidFill>
              </a:rPr>
              <a:t>Pros and cons of natural gradient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97976"/>
            <a:ext cx="11978640" cy="4900295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Pros:</a:t>
            </a:r>
          </a:p>
          <a:p>
            <a:pPr lvl="1"/>
            <a:r>
              <a:rPr lang="en-US" sz="2800" dirty="0" smtClean="0"/>
              <a:t>Invariant </a:t>
            </a:r>
            <a:r>
              <a:rPr lang="en-US" sz="2800" dirty="0"/>
              <a:t>(intrinsic) gradient </a:t>
            </a:r>
            <a:r>
              <a:rPr lang="en-US" sz="2800" dirty="0" smtClean="0"/>
              <a:t>(at infinitesimal scale/ODE)</a:t>
            </a:r>
            <a:endParaRPr lang="en-US" sz="2800" dirty="0"/>
          </a:p>
          <a:p>
            <a:pPr lvl="1"/>
            <a:r>
              <a:rPr lang="en-US" sz="2800" dirty="0" smtClean="0"/>
              <a:t>Not </a:t>
            </a:r>
            <a:r>
              <a:rPr lang="en-US" sz="2800" dirty="0"/>
              <a:t>trapped in plateaus </a:t>
            </a:r>
          </a:p>
          <a:p>
            <a:pPr lvl="1"/>
            <a:r>
              <a:rPr lang="en-US" sz="2800" dirty="0" smtClean="0"/>
              <a:t>Achieve </a:t>
            </a:r>
            <a:r>
              <a:rPr lang="en-US" sz="2800" dirty="0"/>
              <a:t>Fisher efficiency in online learning </a:t>
            </a:r>
            <a:endParaRPr lang="en-US" sz="2800" dirty="0" smtClean="0"/>
          </a:p>
          <a:p>
            <a:pPr lvl="1"/>
            <a:endParaRPr lang="en-US" sz="2800" dirty="0"/>
          </a:p>
          <a:p>
            <a:r>
              <a:rPr lang="en-US" sz="3200" b="1" dirty="0" smtClean="0">
                <a:solidFill>
                  <a:srgbClr val="FF0000"/>
                </a:solidFill>
              </a:rPr>
              <a:t>Cons:</a:t>
            </a:r>
            <a:endParaRPr lang="en-US" sz="3200" b="1" dirty="0">
              <a:solidFill>
                <a:srgbClr val="FF0000"/>
              </a:solidFill>
            </a:endParaRPr>
          </a:p>
          <a:p>
            <a:pPr lvl="1"/>
            <a:r>
              <a:rPr lang="en-US" sz="2800" dirty="0" smtClean="0"/>
              <a:t>Too </a:t>
            </a:r>
            <a:r>
              <a:rPr lang="en-US" sz="2800" dirty="0"/>
              <a:t>expensive to compute (no closed-form FIM; need matrix </a:t>
            </a:r>
            <a:r>
              <a:rPr lang="en-US" sz="2800" dirty="0" smtClean="0"/>
              <a:t>inversion; numerical stability)</a:t>
            </a:r>
          </a:p>
          <a:p>
            <a:pPr lvl="1"/>
            <a:r>
              <a:rPr lang="en-US" sz="2800" dirty="0"/>
              <a:t>D</a:t>
            </a:r>
            <a:r>
              <a:rPr lang="en-US" sz="2800" dirty="0" smtClean="0"/>
              <a:t>egenerate for </a:t>
            </a:r>
            <a:r>
              <a:rPr lang="en-US" sz="2800" i="1" dirty="0" smtClean="0">
                <a:solidFill>
                  <a:schemeClr val="accent2"/>
                </a:solidFill>
              </a:rPr>
              <a:t>irregular models </a:t>
            </a:r>
            <a:r>
              <a:rPr lang="en-US" sz="2800" dirty="0" smtClean="0"/>
              <a:t>(e.g., hierarchical models, Deep learning)</a:t>
            </a:r>
          </a:p>
          <a:p>
            <a:pPr lvl="1"/>
            <a:r>
              <a:rPr lang="en-US" sz="2800" dirty="0" smtClean="0"/>
              <a:t>Need to adapt step size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53698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 a dually flat space, </a:t>
            </a:r>
            <a:r>
              <a:rPr lang="en-US" b="1" u="sng" dirty="0" smtClean="0">
                <a:solidFill>
                  <a:schemeClr val="accent1"/>
                </a:solidFill>
              </a:rPr>
              <a:t>natural gradient is ordinary gradient for the dual coordinates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In a dually flat space (Hessian manifold), we have</a:t>
            </a:r>
          </a:p>
          <a:p>
            <a:endParaRPr lang="en-US" dirty="0"/>
          </a:p>
        </p:txBody>
      </p:sp>
      <p:pic>
        <p:nvPicPr>
          <p:cNvPr id="3074" name="Picture 2" descr="I_\theta(\theta)=\nabla^2_\theta F(\theta)=\nabla_\theta \nabla_\theta F(\theta)=\nabla_\theta \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48886"/>
            <a:ext cx="7620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&#10;&#10;\tilde\nabla_\theta L_\theta(\theta) := I_\theta^{-1}(\theta) \nabla_\theta L_\theta(\thet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73" y="3368922"/>
            <a:ext cx="76200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= (\nabla_\theta\eta)^{-1} \nabla_\theta \eta \nabla_\eta L_\eta(\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55" y="4288807"/>
            <a:ext cx="5913218" cy="77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=  \nabla_\eta L_\eta(\et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779" y="4898193"/>
            <a:ext cx="3237131" cy="86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8448" y="3518831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Natural gradient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62134" y="5136159"/>
            <a:ext cx="2447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Ordinary gradient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65832" y="5696423"/>
            <a:ext cx="6288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Used in </a:t>
            </a:r>
            <a:r>
              <a:rPr lang="en-US" sz="3600" dirty="0" err="1" smtClean="0"/>
              <a:t>variational</a:t>
            </a:r>
            <a:r>
              <a:rPr lang="en-US" sz="3600" dirty="0" smtClean="0"/>
              <a:t> inference (VI)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68449" y="6407120"/>
            <a:ext cx="12507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Zhang, 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Guodong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, et al. "Noisy natural gradient as 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variational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inference." </a:t>
            </a:r>
            <a:r>
              <a:rPr lang="en-US" b="1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arXiv:1712.02390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 (2017).</a:t>
            </a:r>
            <a:endParaRPr lang="en-US" b="1" dirty="0"/>
          </a:p>
        </p:txBody>
      </p:sp>
      <p:sp>
        <p:nvSpPr>
          <p:cNvPr id="7" name="Right Arrow 6"/>
          <p:cNvSpPr/>
          <p:nvPr/>
        </p:nvSpPr>
        <p:spPr>
          <a:xfrm>
            <a:off x="1912690" y="5760079"/>
            <a:ext cx="1518407" cy="548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0715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70" y="20475"/>
            <a:ext cx="11575269" cy="1325563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Mirror descent in non-Euclidean space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09" y="2429686"/>
            <a:ext cx="7372350" cy="1038225"/>
          </a:xfrm>
          <a:prstGeom prst="rect">
            <a:avLst/>
          </a:prstGeom>
        </p:spPr>
      </p:pic>
      <p:pic>
        <p:nvPicPr>
          <p:cNvPr id="10" name="Picture 8" descr="\theta_{t+1} =\theta_{t}-\alpha\nabla E(\theta_t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374" y="1217147"/>
            <a:ext cx="5721903" cy="77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7229" y="2103306"/>
            <a:ext cx="342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Can be rewritten as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658" y="3501715"/>
            <a:ext cx="8790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Replace squared loss with </a:t>
            </a:r>
            <a:r>
              <a:rPr lang="en-US" sz="3200" u="sng" dirty="0" smtClean="0"/>
              <a:t>any Bregman divergence:</a:t>
            </a:r>
            <a:endParaRPr lang="en-US" sz="3200" u="sng" dirty="0"/>
          </a:p>
        </p:txBody>
      </p:sp>
      <p:pic>
        <p:nvPicPr>
          <p:cNvPr id="4098" name="Picture 2" descr="x_{k+1}=\underset{x \in C}{\operatorname{argmin}}\left\{f\left(x_{k}\right)+\left\langle g_{k}, x-x_{k}\right\rangle+\frac{1}{2 \alpha_{k}} B_F(x:x_{k})\right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27" y="4147648"/>
            <a:ext cx="762000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32939" y="5931116"/>
            <a:ext cx="11866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Garvesh </a:t>
            </a:r>
            <a:r>
              <a:rPr lang="en-US" b="1" dirty="0" err="1">
                <a:solidFill>
                  <a:schemeClr val="accent6"/>
                </a:solidFill>
              </a:rPr>
              <a:t>Raskutti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err="1">
                <a:solidFill>
                  <a:schemeClr val="accent6"/>
                </a:solidFill>
              </a:rPr>
              <a:t>Sayan</a:t>
            </a:r>
            <a:r>
              <a:rPr lang="en-US" b="1" dirty="0">
                <a:solidFill>
                  <a:schemeClr val="accent6"/>
                </a:solidFill>
              </a:rPr>
              <a:t> Mukherjee: The Information Geometry of Mirror Descent. IEEE Trans. Information Theory 61(3): 1451-1457 (2015)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0978" y="4905173"/>
            <a:ext cx="10925300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Thus mirror descent for the Bregman divergence on the primal parameter </a:t>
            </a:r>
          </a:p>
          <a:p>
            <a:pPr algn="ctr"/>
            <a:r>
              <a:rPr lang="en-US" sz="2800" dirty="0" smtClean="0"/>
              <a:t>amounts to natural gradient for the dual parameter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7537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0999" y="16739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Fisher information metric/matrix (FIM)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1674876" y="2504505"/>
                <a:ext cx="8494776" cy="3837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</a:t>
                </a:r>
                <a:r>
                  <a:rPr lang="de-CH" sz="2800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de-CH" sz="2800" baseline="-25000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l-GR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de-CH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de-CH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e-CH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el-GR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  <m:r>
                              <m:rPr>
                                <m:sty m:val="p"/>
                              </m:rPr>
                              <a:rPr lang="de-CH" sz="2800" b="0" i="0" baseline="3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de-CH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8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800" b="0" i="0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den>
                    </m:f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8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8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dx</m:t>
                    </m:r>
                  </m:oMath>
                </a14:m>
                <a:endParaRPr lang="de-CH" sz="28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76" y="2504505"/>
                <a:ext cx="8494776" cy="383730"/>
              </a:xfrm>
              <a:prstGeom prst="rect">
                <a:avLst/>
              </a:prstGeom>
              <a:blipFill>
                <a:blip r:embed="rId3"/>
                <a:stretch>
                  <a:fillRect t="-46032" b="-49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1329436" y="1562672"/>
                <a:ext cx="8494776" cy="3837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de-CH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l-GR" sz="280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800" b="0" i="0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8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800" b="0" i="0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den>
                    </m:f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8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endParaRPr lang="de-CH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436" y="1562672"/>
                <a:ext cx="8494776" cy="383730"/>
              </a:xfrm>
              <a:prstGeom prst="rect">
                <a:avLst/>
              </a:prstGeom>
              <a:blipFill>
                <a:blip r:embed="rId4"/>
                <a:stretch>
                  <a:fillRect t="-46032" b="-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3051" y="3043871"/>
            <a:ext cx="1215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FIM is </a:t>
            </a:r>
            <a:r>
              <a:rPr lang="en-US" sz="3600" dirty="0" smtClean="0">
                <a:solidFill>
                  <a:srgbClr val="FF0000"/>
                </a:solidFill>
              </a:rPr>
              <a:t>positive-semidefinite</a:t>
            </a:r>
            <a:r>
              <a:rPr lang="en-US" sz="3600" dirty="0" smtClean="0"/>
              <a:t>, positive-definite for </a:t>
            </a:r>
            <a:r>
              <a:rPr lang="en-US" sz="3600" u="sng" dirty="0" smtClean="0"/>
              <a:t>regular models</a:t>
            </a:r>
            <a:endParaRPr lang="en-US" sz="3600" u="sng" dirty="0"/>
          </a:p>
        </p:txBody>
      </p:sp>
      <p:pic>
        <p:nvPicPr>
          <p:cNvPr id="4098" name="Picture 2" descr="Image result for fisher ronal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144" y="167393"/>
            <a:ext cx="2042016" cy="222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2.wp.com/www.gaussianwaves.com/gaussianwaves/wp-content/uploads/2012/10/Fisher_Information_Curvature.png?zoom=1.5&amp;w=739&amp;ssl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8001"/>
            <a:ext cx="4910485" cy="318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98144" y="2464958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Sir Ronald Fisher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8799" y="3845839"/>
            <a:ext cx="6677281" cy="1226302"/>
          </a:xfrm>
          <a:prstGeom prst="rect">
            <a:avLst/>
          </a:prstGeom>
        </p:spPr>
      </p:pic>
      <p:pic>
        <p:nvPicPr>
          <p:cNvPr id="3074" name="Picture 2" descr="https://images.springer.com/sgw/books/medium/978038746408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1" y="1216263"/>
            <a:ext cx="1146041" cy="176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799" y="5151233"/>
            <a:ext cx="6623050" cy="1575967"/>
          </a:xfrm>
          <a:prstGeom prst="rect">
            <a:avLst/>
          </a:prstGeom>
        </p:spPr>
      </p:pic>
      <p:sp>
        <p:nvSpPr>
          <p:cNvPr id="4" name="Explosion 1 3"/>
          <p:cNvSpPr/>
          <p:nvPr/>
        </p:nvSpPr>
        <p:spPr>
          <a:xfrm>
            <a:off x="4673600" y="4775200"/>
            <a:ext cx="1554480" cy="125984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1922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9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48" y="-7023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chemeClr val="accent1"/>
                </a:solidFill>
              </a:rPr>
              <a:t>Relative Fisher Information Matrix </a:t>
            </a:r>
            <a:r>
              <a:rPr lang="en-US" sz="4000" b="1" dirty="0" smtClean="0">
                <a:solidFill>
                  <a:schemeClr val="accent1"/>
                </a:solidFill>
              </a:rPr>
              <a:t>(RFIM) and </a:t>
            </a:r>
            <a:r>
              <a:rPr lang="en-US" sz="4000" b="1" u="sng" dirty="0" smtClean="0">
                <a:solidFill>
                  <a:schemeClr val="accent1"/>
                </a:solidFill>
              </a:rPr>
              <a:t>Relative Natural Gradient </a:t>
            </a:r>
            <a:r>
              <a:rPr lang="en-US" sz="4000" b="1" dirty="0" smtClean="0">
                <a:solidFill>
                  <a:schemeClr val="accent1"/>
                </a:solidFill>
              </a:rPr>
              <a:t>(RNG) for </a:t>
            </a:r>
            <a:r>
              <a:rPr lang="en-US" sz="4000" b="1" dirty="0">
                <a:solidFill>
                  <a:schemeClr val="accent1"/>
                </a:solidFill>
              </a:rPr>
              <a:t>d</a:t>
            </a:r>
            <a:r>
              <a:rPr lang="en-US" sz="4000" b="1" dirty="0" smtClean="0">
                <a:solidFill>
                  <a:schemeClr val="accent1"/>
                </a:solidFill>
              </a:rPr>
              <a:t>eep learning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279" y="6323668"/>
            <a:ext cx="12236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Relative Fisher Information and Natural Gradient for Learning Large Modular Models (ICML'17)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4" y="1157461"/>
            <a:ext cx="4444933" cy="1560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59" y="1087995"/>
            <a:ext cx="3742189" cy="2473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09" y="1239626"/>
            <a:ext cx="2681077" cy="986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992" y="2992754"/>
            <a:ext cx="6457950" cy="2324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45043" y="5314148"/>
            <a:ext cx="11778843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dirty="0"/>
              <a:t>The RFIMs of single neuron models, a linear layer, a non-linear layer, a soft-max layer, two consecutive layers all have </a:t>
            </a:r>
            <a:r>
              <a:rPr lang="en-US" sz="2800" u="sng" dirty="0"/>
              <a:t>simple RFIM </a:t>
            </a:r>
            <a:r>
              <a:rPr lang="en-US" sz="2800" u="sng" dirty="0" smtClean="0"/>
              <a:t>closed </a:t>
            </a:r>
            <a:r>
              <a:rPr lang="en-US" sz="2800" u="sng" dirty="0"/>
              <a:t>form </a:t>
            </a:r>
            <a:r>
              <a:rPr lang="en-US" sz="2800" u="sng" dirty="0" smtClean="0"/>
              <a:t>solutions</a:t>
            </a:r>
            <a:endParaRPr lang="en-US" sz="2800" u="sng" dirty="0"/>
          </a:p>
        </p:txBody>
      </p:sp>
      <p:sp>
        <p:nvSpPr>
          <p:cNvPr id="14" name="Explosion 2 13"/>
          <p:cNvSpPr/>
          <p:nvPr/>
        </p:nvSpPr>
        <p:spPr>
          <a:xfrm>
            <a:off x="1652631" y="3423481"/>
            <a:ext cx="4110606" cy="1921079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Dynamic geometry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061" y="2572849"/>
            <a:ext cx="5457825" cy="6572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47331" y="2712903"/>
            <a:ext cx="1918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Relative Fisher IM: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667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60" y="-245251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accent1"/>
                </a:solidFill>
              </a:rPr>
              <a:t>Neuromanifolds</a:t>
            </a:r>
            <a:r>
              <a:rPr lang="en-US" sz="4000" b="1" dirty="0">
                <a:solidFill>
                  <a:schemeClr val="accent1"/>
                </a:solidFill>
              </a:rPr>
              <a:t>, Occam’s Razor and Deep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7702967" y="6289520"/>
            <a:ext cx="4344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https://arxiv.org/abs/1905.11027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269" y="3054053"/>
            <a:ext cx="3650162" cy="3263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479" y="5884410"/>
            <a:ext cx="5400675" cy="86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227" y="5532624"/>
            <a:ext cx="718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Spectrum density of the </a:t>
            </a:r>
            <a:r>
              <a:rPr lang="en-US" sz="2400" dirty="0"/>
              <a:t>Fisher Information Matrix (FIM)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84" y="3557700"/>
            <a:ext cx="6591300" cy="7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484" y="2434229"/>
            <a:ext cx="113934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Occam’s razor for Deep Neural Networks (DNNs):</a:t>
            </a:r>
          </a:p>
          <a:p>
            <a:r>
              <a:rPr lang="en-US" sz="2000" dirty="0" smtClean="0"/>
              <a:t>(uniform width M, L layers, N #observations, d: dimension of screen distributions in </a:t>
            </a:r>
            <a:r>
              <a:rPr lang="en-US" sz="2000" dirty="0" err="1" smtClean="0"/>
              <a:t>lightlike</a:t>
            </a:r>
            <a:r>
              <a:rPr lang="en-US" sz="2000" dirty="0" smtClean="0"/>
              <a:t> </a:t>
            </a:r>
            <a:r>
              <a:rPr lang="en-US" sz="2000" dirty="0" err="1" smtClean="0"/>
              <a:t>neuromanifold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    : parameters of the DNN,       : estimated parameters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" y="5529383"/>
            <a:ext cx="528507" cy="491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52" y="4521369"/>
            <a:ext cx="5200650" cy="657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852" y="831035"/>
            <a:ext cx="11950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Question: Why do DNNs generalize well with huge number of free parameters?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Problem: Generalization error of DNNs is experimentally </a:t>
            </a:r>
          </a:p>
          <a:p>
            <a:pPr algn="ctr"/>
            <a:r>
              <a:rPr lang="en-US" sz="2400" dirty="0" smtClean="0"/>
              <a:t>not </a:t>
            </a:r>
            <a:r>
              <a:rPr lang="en-US" sz="2400" dirty="0"/>
              <a:t>U-shaped</a:t>
            </a:r>
            <a:r>
              <a:rPr lang="en-US" sz="2400" dirty="0" smtClean="0"/>
              <a:t>  but a </a:t>
            </a:r>
            <a:r>
              <a:rPr lang="en-US" sz="2400" dirty="0" smtClean="0">
                <a:solidFill>
                  <a:srgbClr val="FF0000"/>
                </a:solidFill>
              </a:rPr>
              <a:t>double descent risk curve </a:t>
            </a:r>
            <a:r>
              <a:rPr lang="en-US" sz="2400" dirty="0" smtClean="0"/>
              <a:t>(</a:t>
            </a:r>
            <a:r>
              <a:rPr lang="en-US" sz="2400" dirty="0" err="1"/>
              <a:t>arxiv</a:t>
            </a:r>
            <a:r>
              <a:rPr lang="en-US" sz="2400" dirty="0"/>
              <a:t> </a:t>
            </a:r>
            <a:r>
              <a:rPr lang="en-US" sz="2400" dirty="0" smtClean="0"/>
              <a:t>1812.11118)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390" y="3163981"/>
            <a:ext cx="266700" cy="38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857" y="3161081"/>
            <a:ext cx="2857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Summary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Natural gradient in a dually flat manifold is equivalent to ordinary gradient with respect to the dual parameter</a:t>
            </a:r>
          </a:p>
          <a:p>
            <a:r>
              <a:rPr lang="en-US" sz="3600" dirty="0" smtClean="0"/>
              <a:t>Mirror descent extends gradient descent</a:t>
            </a:r>
          </a:p>
          <a:p>
            <a:r>
              <a:rPr lang="en-US" sz="3600" dirty="0" smtClean="0"/>
              <a:t>Random Matrix Theory (RMT) for the FIM</a:t>
            </a:r>
          </a:p>
          <a:p>
            <a:r>
              <a:rPr lang="en-US" sz="3600" dirty="0" smtClean="0"/>
              <a:t>Other alternatives: Energetic natural gradient, etc.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37020" y="6109581"/>
            <a:ext cx="12169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Thomas, Philip, et al. "Energetic natural gradient descent." International Conference on Machine Learning. 2016.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49894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486" y="1201598"/>
            <a:ext cx="10539369" cy="146284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Information geometry of</a:t>
            </a:r>
            <a:br>
              <a:rPr lang="en-US" b="1" dirty="0" smtClean="0"/>
            </a:br>
            <a:r>
              <a:rPr lang="en-US" b="1" dirty="0" smtClean="0"/>
              <a:t>Bayesian binary/multiple </a:t>
            </a:r>
            <a:br>
              <a:rPr lang="en-US" b="1" dirty="0" smtClean="0"/>
            </a:br>
            <a:r>
              <a:rPr lang="en-US" b="1" dirty="0" smtClean="0"/>
              <a:t>hypothesis testing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50209" y="5657671"/>
            <a:ext cx="11258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An information-geometric characterization of Chernoff information, IEEE Signal Processing Letters (2013)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Hypothesis Testing, Information Divergence and Computational Geometry. GSI 2013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Generalized Bhattacharyya and Chernoff upper bounds on Bayes error using quasi-arithmetic means. PRL (2014)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Computational Information Geometry for Binary Classification of High-Dimensional Random Tensors,  Entropy (2018)	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72" name="Picture 4" descr="The overlap between the distributions is what we care about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296" y="3195888"/>
            <a:ext cx="2975296" cy="212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ayesian hypothesis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" y="3023917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signal radar hypothesis tes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654" y="661779"/>
            <a:ext cx="1287652" cy="140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87265" y="2125880"/>
            <a:ext cx="27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Detecting signal from noise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4324" y="3131849"/>
            <a:ext cx="271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Frank Nielsen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46" y="3829573"/>
            <a:ext cx="4792910" cy="12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2696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92" y="-14023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Recalling Bayes’ rule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67640" y="2688051"/>
            <a:ext cx="22559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Reverend </a:t>
            </a:r>
            <a:endParaRPr lang="en-US" sz="2800" dirty="0" smtClean="0"/>
          </a:p>
          <a:p>
            <a:pPr algn="ctr"/>
            <a:r>
              <a:rPr lang="en-US" sz="2800" dirty="0" smtClean="0"/>
              <a:t>Thomas Bayes</a:t>
            </a:r>
          </a:p>
          <a:p>
            <a:pPr algn="ctr"/>
            <a:r>
              <a:rPr lang="en-US" sz="2800" dirty="0" smtClean="0"/>
              <a:t> </a:t>
            </a:r>
            <a:r>
              <a:rPr lang="en-US" sz="2800" dirty="0"/>
              <a:t>(1701-1761) </a:t>
            </a:r>
          </a:p>
        </p:txBody>
      </p:sp>
      <p:pic>
        <p:nvPicPr>
          <p:cNvPr id="1026" name="Picture 2" descr="Thomas Bay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970" y="234756"/>
            <a:ext cx="214312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9694" y="944385"/>
            <a:ext cx="448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Using probability’s chain rule:</a:t>
            </a:r>
            <a:endParaRPr lang="en-US" sz="2800" dirty="0"/>
          </a:p>
        </p:txBody>
      </p:sp>
      <p:pic>
        <p:nvPicPr>
          <p:cNvPr id="1028" name="Picture 4" descr="P(X,Y)=P(X)P(Y|X)= P(Y)P(X|Y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533" y="1613671"/>
            <a:ext cx="7620000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(A | B)=\frac{P(B | A) P(A)}{P(B)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89" y="2618359"/>
            <a:ext cx="7620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8538" y="2356749"/>
            <a:ext cx="2512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Get </a:t>
            </a:r>
            <a:r>
              <a:rPr lang="en-US" sz="2800" b="1" dirty="0" smtClean="0">
                <a:solidFill>
                  <a:srgbClr val="FF0000"/>
                </a:solidFill>
              </a:rPr>
              <a:t>Bayes’ rule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28538" y="3995049"/>
            <a:ext cx="2339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Interpreted as: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11819" y="4633075"/>
            <a:ext cx="11026545" cy="20005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P(A|B): </a:t>
            </a:r>
            <a:r>
              <a:rPr lang="en-US" sz="2400" b="1" dirty="0" smtClean="0">
                <a:solidFill>
                  <a:srgbClr val="FF0000"/>
                </a:solidFill>
              </a:rPr>
              <a:t>conditional probability </a:t>
            </a:r>
            <a:r>
              <a:rPr lang="en-US" sz="2400" dirty="0" smtClean="0"/>
              <a:t>= likelihood </a:t>
            </a:r>
            <a:r>
              <a:rPr lang="en-US" sz="2400" dirty="0"/>
              <a:t>of event </a:t>
            </a:r>
            <a:r>
              <a:rPr lang="en-US" sz="2400" dirty="0" smtClean="0"/>
              <a:t>A </a:t>
            </a:r>
            <a:r>
              <a:rPr lang="en-US" sz="2400" dirty="0"/>
              <a:t>occurring given that </a:t>
            </a:r>
            <a:r>
              <a:rPr lang="en-US" sz="2400" dirty="0" smtClean="0"/>
              <a:t>B </a:t>
            </a:r>
            <a:r>
              <a:rPr lang="en-US" sz="2400" dirty="0"/>
              <a:t>is true.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P(B|A): </a:t>
            </a:r>
            <a:r>
              <a:rPr lang="en-US" sz="2400" b="1" dirty="0" smtClean="0">
                <a:solidFill>
                  <a:srgbClr val="FF0000"/>
                </a:solidFill>
              </a:rPr>
              <a:t>conditional probability </a:t>
            </a:r>
            <a:r>
              <a:rPr lang="en-US" sz="2400" dirty="0" smtClean="0"/>
              <a:t>= likelihood </a:t>
            </a:r>
            <a:r>
              <a:rPr lang="en-US" sz="2400" dirty="0"/>
              <a:t>of event </a:t>
            </a:r>
            <a:r>
              <a:rPr lang="en-US" sz="2400" dirty="0" smtClean="0"/>
              <a:t>B </a:t>
            </a:r>
            <a:r>
              <a:rPr lang="en-US" sz="2400" dirty="0"/>
              <a:t>occurring given that </a:t>
            </a:r>
            <a:r>
              <a:rPr lang="en-US" sz="2400" dirty="0" smtClean="0"/>
              <a:t>A </a:t>
            </a:r>
            <a:r>
              <a:rPr lang="en-US" sz="2400" dirty="0"/>
              <a:t>is true.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P(A</a:t>
            </a:r>
            <a:r>
              <a:rPr lang="en-US" sz="2400" dirty="0"/>
              <a:t>) </a:t>
            </a:r>
            <a:r>
              <a:rPr lang="en-US" sz="2400" dirty="0" smtClean="0"/>
              <a:t>and P(B</a:t>
            </a:r>
            <a:r>
              <a:rPr lang="en-US" sz="2400" dirty="0"/>
              <a:t>) are the probabilities of observing </a:t>
            </a:r>
            <a:r>
              <a:rPr lang="en-US" sz="2400" dirty="0" smtClean="0"/>
              <a:t>A and B </a:t>
            </a:r>
            <a:r>
              <a:rPr lang="en-US" sz="2400" dirty="0"/>
              <a:t>independently of each </a:t>
            </a:r>
            <a:r>
              <a:rPr lang="en-US" sz="2400" dirty="0" smtClean="0"/>
              <a:t>other</a:t>
            </a:r>
          </a:p>
          <a:p>
            <a:r>
              <a:rPr lang="en-US" sz="2400" dirty="0" smtClean="0"/>
              <a:t>     = </a:t>
            </a:r>
            <a:r>
              <a:rPr lang="en-US" sz="2400" b="1" dirty="0" smtClean="0">
                <a:solidFill>
                  <a:srgbClr val="FF0000"/>
                </a:solidFill>
              </a:rPr>
              <a:t>marginal probability </a:t>
            </a:r>
            <a:r>
              <a:rPr lang="en-US" sz="2400" dirty="0" smtClean="0"/>
              <a:t>of A and B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264613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97" y="0"/>
            <a:ext cx="1151059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Setting for the Bayesian binary hypothesis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0562"/>
            <a:ext cx="10515600" cy="4351338"/>
          </a:xfrm>
        </p:spPr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iven an </a:t>
            </a:r>
            <a:r>
              <a:rPr lang="en-US" dirty="0" err="1" smtClean="0"/>
              <a:t>iid</a:t>
            </a:r>
            <a:r>
              <a:rPr lang="en-US" dirty="0" smtClean="0"/>
              <a:t> sample set, </a:t>
            </a:r>
            <a:r>
              <a:rPr lang="en-US" b="1" dirty="0" smtClean="0">
                <a:solidFill>
                  <a:srgbClr val="FF0000"/>
                </a:solidFill>
              </a:rPr>
              <a:t>decide </a:t>
            </a:r>
            <a:r>
              <a:rPr lang="en-US" dirty="0" smtClean="0"/>
              <a:t>whether it emanates from the distribution of the null hypothesis H0 or the alternative hypothesis H1   -&gt; unavoidable </a:t>
            </a:r>
            <a:r>
              <a:rPr lang="en-US" b="1" dirty="0" smtClean="0">
                <a:solidFill>
                  <a:srgbClr val="FF0000"/>
                </a:solidFill>
              </a:rPr>
              <a:t>probability of error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error-prob-Bayes-Hy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090" y="2376125"/>
            <a:ext cx="7175747" cy="28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5691" y="5782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P\left(H_{0} | X=x\right) \geq P\left(H_{1} | X=x\righ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79" y="5898715"/>
            <a:ext cx="7620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2250" y="5067718"/>
            <a:ext cx="6162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Among the many decision rules, the best rule is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provably the </a:t>
            </a:r>
            <a:r>
              <a:rPr lang="en-US" sz="2400" b="1" u="sng" dirty="0" smtClean="0">
                <a:solidFill>
                  <a:srgbClr val="FF0000"/>
                </a:solidFill>
              </a:rPr>
              <a:t>Maximum </a:t>
            </a:r>
            <a:r>
              <a:rPr lang="en-US" sz="2400" b="1" u="sng" dirty="0">
                <a:solidFill>
                  <a:srgbClr val="FF0000"/>
                </a:solidFill>
              </a:rPr>
              <a:t>A</a:t>
            </a:r>
            <a:r>
              <a:rPr lang="en-US" sz="2400" b="1" u="sng" dirty="0" smtClean="0">
                <a:solidFill>
                  <a:srgbClr val="FF0000"/>
                </a:solidFill>
              </a:rPr>
              <a:t> Posteriori </a:t>
            </a:r>
            <a:r>
              <a:rPr lang="en-US" sz="2400" dirty="0" smtClean="0">
                <a:solidFill>
                  <a:srgbClr val="FF0000"/>
                </a:solidFill>
              </a:rPr>
              <a:t>(MAP) rule: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21708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3" y="13008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Probability of error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	</a:t>
            </a:r>
            <a:r>
              <a:rPr lang="en-US" sz="3200" b="1" dirty="0" smtClean="0">
                <a:solidFill>
                  <a:schemeClr val="accent1"/>
                </a:solidFill>
              </a:rPr>
              <a:t>	(Bayes’ error for diagonal cost matrix)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Confusion matrix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Cost design matrix</a:t>
            </a:r>
            <a:r>
              <a:rPr lang="en-US" dirty="0" smtClean="0"/>
              <a:t>, where errors uniformly account (diagonal matrix)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Probability of error: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A priori probabilities </a:t>
            </a:r>
            <a:r>
              <a:rPr lang="en-US" dirty="0" smtClean="0"/>
              <a:t>of classes: w0=P(H0) and w1=P(H1)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Theorem: MAP rule minimizes the probability of error among all decision rules:</a:t>
            </a:r>
          </a:p>
          <a:p>
            <a:endParaRPr lang="en-US" dirty="0"/>
          </a:p>
        </p:txBody>
      </p:sp>
      <p:pic>
        <p:nvPicPr>
          <p:cNvPr id="2050" name="Picture 2" descr="P_{\mathrm{error}}=P\left(\text { choose } H_{1} | H_{0}\right) P\left(H_{0}\right)+P\left(\text { choose } H_{0} | H_{1}\right) P\left(H_{1}\righ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19" y="3292179"/>
            <a:ext cx="10656468" cy="5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294" y="5427577"/>
            <a:ext cx="5638800" cy="523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3067" y="6243638"/>
            <a:ext cx="427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Class conditional probabilities</a:t>
            </a:r>
            <a:endParaRPr lang="en-US" sz="240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096000" y="5872480"/>
            <a:ext cx="4693920" cy="68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The overlap between the distributions is what we care about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761" y="173038"/>
            <a:ext cx="3044381" cy="21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0412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621" y="365125"/>
            <a:ext cx="1179330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Probability of error with equal priors (w1=w2=1/2)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P_{error}=\int_{x \in \mathcal{X}} p(x) \min \left(\mathrm{Pr}\left(H_{1} | x\right), &#10;\mathrm{Pr}\left(H_{2} | x\right)\right) \mathrm{d} \nu(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21" y="1985553"/>
            <a:ext cx="11635830" cy="7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377" y="3106156"/>
            <a:ext cx="3133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From Bayes’ rule:</a:t>
            </a:r>
            <a:endParaRPr lang="en-US" sz="3200" b="1" dirty="0"/>
          </a:p>
        </p:txBody>
      </p:sp>
      <p:pic>
        <p:nvPicPr>
          <p:cNvPr id="3076" name="Picture 4" descr="\mathrm{Pr}\left(H_{i} | X=x\right)= \frac{\mathrm{Pr}\left(H_{i}\right) \mathrm{Pr}\left(X=x | H_{i}\right)}{\mathrm{Pr}(X=x)}=&#10;\frac{w_{i} p_{i}(x)}{p(x)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66" y="3007657"/>
            <a:ext cx="8508576" cy="91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_{\mathrm{error}}=\frac{1}{2} \int_{x \in \mathcal{X}} \min \left(p_{1}(x), p_{2}(x)\right) \mathrm{d} \nu(x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974770"/>
            <a:ext cx="7620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8526" y="4156162"/>
            <a:ext cx="4068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It follows that we have: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78526" y="5928357"/>
            <a:ext cx="1181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This is also called </a:t>
            </a:r>
            <a:r>
              <a:rPr lang="en-US" sz="3200" b="1" dirty="0" smtClean="0">
                <a:solidFill>
                  <a:srgbClr val="FF0000"/>
                </a:solidFill>
              </a:rPr>
              <a:t>histogram intersection similarity </a:t>
            </a:r>
            <a:r>
              <a:rPr lang="en-US" sz="3200" dirty="0" smtClean="0"/>
              <a:t>in computer vision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938449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43" y="47806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Bounding the probability of error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02" y="1157192"/>
            <a:ext cx="7097213" cy="2670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9815" y="1259834"/>
            <a:ext cx="1175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Trick: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53" y="4288000"/>
            <a:ext cx="8953500" cy="1181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143" y="5996107"/>
            <a:ext cx="367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Then it comes that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02" y="5928995"/>
            <a:ext cx="7105650" cy="942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6354" y="3828105"/>
            <a:ext cx="580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Define </a:t>
            </a:r>
            <a:r>
              <a:rPr lang="en-US" sz="3600" b="1" dirty="0" smtClean="0">
                <a:solidFill>
                  <a:srgbClr val="FF0000"/>
                </a:solidFill>
              </a:rPr>
              <a:t>Chernoff information </a:t>
            </a:r>
            <a:r>
              <a:rPr lang="en-US" sz="3600" dirty="0" smtClean="0"/>
              <a:t>:</a:t>
            </a:r>
            <a:endParaRPr lang="en-US" sz="3600" dirty="0"/>
          </a:p>
        </p:txBody>
      </p:sp>
      <p:pic>
        <p:nvPicPr>
          <p:cNvPr id="10244" name="Picture 4" descr="Magic trick Fre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1" y="1291723"/>
            <a:ext cx="1651612" cy="16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1106" y="5514381"/>
            <a:ext cx="792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alpha=1/2, we get the Bhattacharyya distance, skewed Bhattacharyya distance: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818" y="5341048"/>
            <a:ext cx="4124325" cy="7048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78954" y="4360901"/>
            <a:ext cx="8908790" cy="9801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404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48" y="10895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Chernoff information: A statistical distance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8" y="1301634"/>
            <a:ext cx="8188354" cy="4351338"/>
          </a:xfrm>
        </p:spPr>
        <p:txBody>
          <a:bodyPr/>
          <a:lstStyle/>
          <a:p>
            <a:r>
              <a:rPr lang="en-US" dirty="0" smtClean="0"/>
              <a:t>For m  </a:t>
            </a:r>
            <a:r>
              <a:rPr lang="en-US" dirty="0" err="1" smtClean="0"/>
              <a:t>iid</a:t>
            </a:r>
            <a:r>
              <a:rPr lang="en-US" dirty="0" smtClean="0"/>
              <a:t> samples</a:t>
            </a:r>
          </a:p>
          <a:p>
            <a:endParaRPr lang="en-US" dirty="0"/>
          </a:p>
          <a:p>
            <a:r>
              <a:rPr lang="en-US" b="1" u="sng" dirty="0" smtClean="0">
                <a:solidFill>
                  <a:srgbClr val="FF0000"/>
                </a:solidFill>
              </a:rPr>
              <a:t>Asymptotic regime </a:t>
            </a:r>
            <a:r>
              <a:rPr lang="en-US" dirty="0" smtClean="0"/>
              <a:t>when m-&gt;</a:t>
            </a:r>
            <a:r>
              <a:rPr lang="en-US" dirty="0" err="1" smtClean="0"/>
              <a:t>oo</a:t>
            </a:r>
            <a:endParaRPr lang="en-US" dirty="0" smtClean="0"/>
          </a:p>
          <a:p>
            <a:endParaRPr lang="en-US" dirty="0"/>
          </a:p>
          <a:p>
            <a:r>
              <a:rPr lang="en-US" b="1" u="sng" dirty="0" smtClean="0">
                <a:solidFill>
                  <a:srgbClr val="FF0000"/>
                </a:solidFill>
              </a:rPr>
              <a:t>Best error exponent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https://upload.wikimedia.org/wikipedia/commons/thumb/e/e1/Herman_Chernoff_October_2015.jpg/220px-Herman_Chernoff_October_20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821" y="1111480"/>
            <a:ext cx="1436360" cy="208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02342" y="3279927"/>
            <a:ext cx="1817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Herman Chernoff</a:t>
            </a:r>
          </a:p>
          <a:p>
            <a:pPr algn="ctr"/>
            <a:r>
              <a:rPr lang="en-US" dirty="0" smtClean="0"/>
              <a:t>(1923, 95 </a:t>
            </a:r>
            <a:r>
              <a:rPr lang="en-US" dirty="0" err="1" smtClean="0"/>
              <a:t>yo</a:t>
            </a:r>
            <a:r>
              <a:rPr lang="en-US" dirty="0" smtClean="0"/>
              <a:t>) </a:t>
            </a:r>
          </a:p>
          <a:p>
            <a:pPr algn="ctr"/>
            <a:r>
              <a:rPr lang="en-US" dirty="0" smtClean="0"/>
              <a:t>© photo 2015</a:t>
            </a:r>
            <a:endParaRPr lang="en-US" dirty="0"/>
          </a:p>
        </p:txBody>
      </p:sp>
      <p:pic>
        <p:nvPicPr>
          <p:cNvPr id="4100" name="Picture 4" descr="Herman Chernoff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821" y="4326194"/>
            <a:ext cx="1467864" cy="212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112" y="5850325"/>
            <a:ext cx="1049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Chernoff, “A measure of asymptotic efficiency for tests of a hypothesis based on the sum of observations,” Ann. Math. Statist., vol. 23, pp. 493–507, 1952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397" y="6173617"/>
            <a:ext cx="4582486" cy="646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988" y="3970697"/>
            <a:ext cx="7000875" cy="102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337" y="4857408"/>
            <a:ext cx="5144853" cy="678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4421" y="1171793"/>
            <a:ext cx="5124450" cy="857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152" y="2321229"/>
            <a:ext cx="25527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14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66" y="736980"/>
            <a:ext cx="9121306" cy="5637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512" y="6374218"/>
            <a:ext cx="12280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Pattern recognition in nuclear fusion data by means of geometric methods in probabilistic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spaces, 2017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480" y="5029200"/>
            <a:ext cx="252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Pseudo-sphere</a:t>
            </a:r>
          </a:p>
          <a:p>
            <a:r>
              <a:rPr lang="en-US" dirty="0" smtClean="0"/>
              <a:t>(negative curvature -1/2)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528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Geometry of normal distributions: hyperbolic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gaussian den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" y="1693049"/>
            <a:ext cx="487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6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14" y="0"/>
            <a:ext cx="11973886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Hypothesis testing: Exponential family manifold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2672112"/>
            <a:ext cx="9572625" cy="523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403" y="1889012"/>
            <a:ext cx="12040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By using the </a:t>
            </a:r>
            <a:r>
              <a:rPr lang="en-US" sz="3200" b="1" dirty="0" smtClean="0">
                <a:solidFill>
                  <a:srgbClr val="FF0000"/>
                </a:solidFill>
              </a:rPr>
              <a:t>bijection</a:t>
            </a:r>
            <a:r>
              <a:rPr lang="en-US" sz="3200" dirty="0" smtClean="0"/>
              <a:t> between log-likelihood and Bregman divergence: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66" y="4723082"/>
            <a:ext cx="9143554" cy="1767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4026716"/>
            <a:ext cx="10355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map rule induces an </a:t>
            </a:r>
            <a:r>
              <a:rPr lang="en-US" sz="3200" b="1" u="sng" dirty="0" smtClean="0">
                <a:solidFill>
                  <a:srgbClr val="FF0000"/>
                </a:solidFill>
              </a:rPr>
              <a:t>additive Bregman </a:t>
            </a:r>
            <a:r>
              <a:rPr lang="en-US" sz="3200" b="1" u="sng" dirty="0" err="1" smtClean="0">
                <a:solidFill>
                  <a:srgbClr val="FF0000"/>
                </a:solidFill>
              </a:rPr>
              <a:t>Voronoi</a:t>
            </a:r>
            <a:r>
              <a:rPr lang="en-US" sz="3200" b="1" u="sng" dirty="0" smtClean="0">
                <a:solidFill>
                  <a:srgbClr val="FF0000"/>
                </a:solidFill>
              </a:rPr>
              <a:t> diagram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5636" y="1063953"/>
            <a:ext cx="7507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manifold of an exponential family is dually flat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478334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6" y="111798"/>
            <a:ext cx="11904617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Geometry of the best error exponent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209" y="3377193"/>
            <a:ext cx="840105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09" y="1437361"/>
            <a:ext cx="10277475" cy="1323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169" y="5648150"/>
            <a:ext cx="6819900" cy="628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20" y="4456630"/>
            <a:ext cx="109857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Theorem:  </a:t>
            </a:r>
            <a:r>
              <a:rPr lang="en-US" sz="3200" b="1" dirty="0" smtClean="0">
                <a:solidFill>
                  <a:srgbClr val="FF0000"/>
                </a:solidFill>
              </a:rPr>
              <a:t>At best exponent, the Chernoff information amounts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 to an </a:t>
            </a:r>
            <a:r>
              <a:rPr lang="en-US" sz="3200" b="1" u="sng" dirty="0" smtClean="0">
                <a:solidFill>
                  <a:srgbClr val="FF0000"/>
                </a:solidFill>
              </a:rPr>
              <a:t>equivalent Bregman divergence</a:t>
            </a:r>
            <a:r>
              <a:rPr lang="en-US" sz="3200" b="1" dirty="0" smtClean="0">
                <a:solidFill>
                  <a:srgbClr val="FF0000"/>
                </a:solidFill>
              </a:rPr>
              <a:t>: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560" y="2705493"/>
            <a:ext cx="3802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Jensen divergence: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93632" y="1606143"/>
            <a:ext cx="10134052" cy="9801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49350" y="3377193"/>
            <a:ext cx="8002768" cy="9801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6972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86" y="141698"/>
            <a:ext cx="1196349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Visualizing that </a:t>
            </a:r>
            <a:r>
              <a:rPr lang="en-US" b="1" dirty="0">
                <a:solidFill>
                  <a:schemeClr val="accent1"/>
                </a:solidFill>
              </a:rPr>
              <a:t>m</a:t>
            </a:r>
            <a:r>
              <a:rPr lang="en-US" b="1" dirty="0" smtClean="0">
                <a:solidFill>
                  <a:schemeClr val="accent1"/>
                </a:solidFill>
              </a:rPr>
              <a:t>aximizing skew Jensen divergence yields a Bregman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1332831"/>
            <a:ext cx="7849299" cy="51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007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99201"/>
            <a:ext cx="12202160" cy="1325563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Bayesian hypothesis testing: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4000" b="1" dirty="0">
                <a:solidFill>
                  <a:schemeClr val="accent1"/>
                </a:solidFill>
              </a:rPr>
              <a:t>G</a:t>
            </a:r>
            <a:r>
              <a:rPr lang="en-US" sz="4000" b="1" dirty="0" smtClean="0">
                <a:solidFill>
                  <a:schemeClr val="accent1"/>
                </a:solidFill>
              </a:rPr>
              <a:t>eometric characterization of </a:t>
            </a:r>
            <a:r>
              <a:rPr lang="en-US" sz="4000" b="1" dirty="0">
                <a:solidFill>
                  <a:schemeClr val="accent1"/>
                </a:solidFill>
              </a:rPr>
              <a:t> </a:t>
            </a:r>
            <a:r>
              <a:rPr lang="en-US" sz="4000" b="1" dirty="0" smtClean="0">
                <a:solidFill>
                  <a:schemeClr val="accent1"/>
                </a:solidFill>
              </a:rPr>
              <a:t>the best error exponent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6282" y="1524764"/>
            <a:ext cx="5451706" cy="3388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1" y="4931643"/>
            <a:ext cx="119180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This characterization yields to an </a:t>
            </a:r>
            <a:r>
              <a:rPr lang="en-US" sz="3200" u="sng" dirty="0" smtClean="0">
                <a:solidFill>
                  <a:srgbClr val="FF0000"/>
                </a:solidFill>
              </a:rPr>
              <a:t>exact closed-form solution in 1D </a:t>
            </a:r>
            <a:r>
              <a:rPr lang="en-US" sz="3200" dirty="0" smtClean="0"/>
              <a:t>EFs, </a:t>
            </a:r>
          </a:p>
          <a:p>
            <a:r>
              <a:rPr lang="en-US" sz="3200" dirty="0" smtClean="0"/>
              <a:t>and a </a:t>
            </a:r>
            <a:r>
              <a:rPr lang="en-US" sz="3200" u="sng" dirty="0" smtClean="0">
                <a:solidFill>
                  <a:srgbClr val="FF0000"/>
                </a:solidFill>
              </a:rPr>
              <a:t>simple geodesic bisection </a:t>
            </a:r>
            <a:r>
              <a:rPr lang="en-US" sz="3200" dirty="0" smtClean="0"/>
              <a:t>search for arbitrary dimension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211794" y="6027003"/>
            <a:ext cx="1209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An Information-Geometric Characterization of </a:t>
            </a:r>
            <a:r>
              <a:rPr lang="en-US" sz="2400" b="1" dirty="0" err="1">
                <a:solidFill>
                  <a:schemeClr val="accent6"/>
                </a:solidFill>
              </a:rPr>
              <a:t>Chernoff</a:t>
            </a:r>
            <a:r>
              <a:rPr lang="en-US" sz="2400" b="1" dirty="0">
                <a:solidFill>
                  <a:schemeClr val="accent6"/>
                </a:solidFill>
              </a:rPr>
              <a:t> Information, IEEE SPL, 2013 (arXiv:1102.2684)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1" y="1911083"/>
            <a:ext cx="5866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Dually flat Exponential Family Manifold (EFM)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956225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85" y="14208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Multiple hypothesis testing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365" y="1325563"/>
            <a:ext cx="10515600" cy="4351338"/>
          </a:xfrm>
        </p:spPr>
        <p:txBody>
          <a:bodyPr/>
          <a:lstStyle/>
          <a:p>
            <a:r>
              <a:rPr lang="en-US" dirty="0" smtClean="0"/>
              <a:t>Minimum </a:t>
            </a:r>
            <a:r>
              <a:rPr lang="en-US" b="1" dirty="0" smtClean="0">
                <a:solidFill>
                  <a:srgbClr val="FF0000"/>
                </a:solidFill>
              </a:rPr>
              <a:t>pairwise </a:t>
            </a:r>
            <a:r>
              <a:rPr lang="en-US" dirty="0" smtClean="0"/>
              <a:t>Chernoff information distance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(additive) </a:t>
            </a:r>
            <a:r>
              <a:rPr lang="en-US" b="1" dirty="0" smtClean="0">
                <a:solidFill>
                  <a:srgbClr val="FF0000"/>
                </a:solidFill>
              </a:rPr>
              <a:t>Bregman </a:t>
            </a:r>
            <a:r>
              <a:rPr lang="en-US" b="1" dirty="0" err="1" smtClean="0">
                <a:solidFill>
                  <a:srgbClr val="FF0000"/>
                </a:solidFill>
              </a:rPr>
              <a:t>Voronoi</a:t>
            </a:r>
            <a:r>
              <a:rPr lang="en-US" b="1" dirty="0" smtClean="0">
                <a:solidFill>
                  <a:srgbClr val="FF0000"/>
                </a:solidFill>
              </a:rPr>
              <a:t> diagram</a:t>
            </a:r>
            <a:r>
              <a:rPr lang="en-US" dirty="0" smtClean="0"/>
              <a:t>, check only the </a:t>
            </a:r>
            <a:r>
              <a:rPr lang="en-US" b="1" dirty="0" smtClean="0">
                <a:solidFill>
                  <a:srgbClr val="FF0000"/>
                </a:solidFill>
              </a:rPr>
              <a:t>natural neighbors</a:t>
            </a:r>
            <a:r>
              <a:rPr lang="en-US" dirty="0" smtClean="0"/>
              <a:t> (with </a:t>
            </a:r>
            <a:r>
              <a:rPr lang="en-US" dirty="0" err="1" smtClean="0"/>
              <a:t>Voronoi</a:t>
            </a:r>
            <a:r>
              <a:rPr lang="en-US" dirty="0" smtClean="0"/>
              <a:t> cells sharing a common facet)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100" y="1783796"/>
            <a:ext cx="8134350" cy="2266950"/>
          </a:xfrm>
          <a:prstGeom prst="rect">
            <a:avLst/>
          </a:prstGeom>
        </p:spPr>
      </p:pic>
      <p:pic>
        <p:nvPicPr>
          <p:cNvPr id="11266" name="Picture 2" descr="Image result for &quot;Natural neighbor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911" y="5100130"/>
            <a:ext cx="1595894" cy="154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&quot;voronoi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958" y="35504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5206" y="6396335"/>
            <a:ext cx="11924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Hypothesis testing, information divergence and computational geometry, GSI 2013</a:t>
            </a:r>
          </a:p>
        </p:txBody>
      </p:sp>
    </p:spTree>
    <p:extLst>
      <p:ext uri="{BB962C8B-B14F-4D97-AF65-F5344CB8AC3E}">
        <p14:creationId xmlns:p14="http://schemas.microsoft.com/office/powerpoint/2010/main" val="184679597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49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Multiple hypothesis testing on EFM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033" y="1171283"/>
            <a:ext cx="6723296" cy="4759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4573" y="1896681"/>
            <a:ext cx="5972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Bregman </a:t>
            </a:r>
            <a:r>
              <a:rPr lang="en-US" sz="2400" dirty="0" err="1" smtClean="0"/>
              <a:t>Voronoi</a:t>
            </a:r>
            <a:r>
              <a:rPr lang="en-US" sz="2400" dirty="0" smtClean="0"/>
              <a:t> diagram is affine in the </a:t>
            </a:r>
          </a:p>
          <a:p>
            <a:r>
              <a:rPr lang="en-US" sz="2400" dirty="0" smtClean="0"/>
              <a:t>eta (moment/expectation) coordinate system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751428" y="4395831"/>
            <a:ext cx="362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Natural neighbors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3028" y="6248650"/>
            <a:ext cx="11924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Hypothesis testing, information divergence and computational geometry, GSI 2013</a:t>
            </a:r>
          </a:p>
        </p:txBody>
      </p:sp>
    </p:spTree>
    <p:extLst>
      <p:ext uri="{BB962C8B-B14F-4D97-AF65-F5344CB8AC3E}">
        <p14:creationId xmlns:p14="http://schemas.microsoft.com/office/powerpoint/2010/main" val="304694320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92" y="4360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Link between the Probability of error and the Total Variation (TV) distance: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104" y="6072878"/>
            <a:ext cx="12080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Generalized Bhattacharyya and Chernoff upper bounds on Bayes error using quasi-arithmetic means. 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Pattern Recognition Letters (2014)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353" y="3827821"/>
            <a:ext cx="4819650" cy="1057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353" y="4996033"/>
            <a:ext cx="4676775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882" y="1408805"/>
            <a:ext cx="5591175" cy="1181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8918" y="169762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 the trick</a:t>
            </a:r>
            <a:endParaRPr lang="en-US" sz="3200" dirty="0"/>
          </a:p>
        </p:txBody>
      </p:sp>
      <p:pic>
        <p:nvPicPr>
          <p:cNvPr id="9" name="Picture 6" descr="P_{\mathrm{error}}=\frac{1}{2} \int_{x \in \mathcal{X}} \min \left(p_{1}(x), p_{2}(x)\right) \mathrm{d} \nu(x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135" y="2686107"/>
            <a:ext cx="7620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73003" y="5286772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(same weights here)</a:t>
            </a:r>
            <a:endParaRPr lang="en-US" sz="2800" dirty="0"/>
          </a:p>
        </p:txBody>
      </p:sp>
      <p:pic>
        <p:nvPicPr>
          <p:cNvPr id="11" name="Picture 4" descr="Magic trick Fre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2" y="1990009"/>
            <a:ext cx="1651612" cy="16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85794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53" y="-732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Computing Total Variation can be difficult…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7046" y="1579898"/>
            <a:ext cx="3677174" cy="599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924" y="1065459"/>
            <a:ext cx="1181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Pe between two multivariate Gaussians with same positive semi-definite covariance matrix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78297" y="6355731"/>
            <a:ext cx="12113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chemeClr val="accent6"/>
                </a:solidFill>
                <a:effectLst/>
                <a:latin typeface="Open Sans"/>
              </a:rPr>
              <a:t>Guaranteed Deterministic Bounds on the total variation Distance between univariate mixtures,  MLSP 2019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1" y="2583057"/>
            <a:ext cx="4210050" cy="676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664" y="2583057"/>
            <a:ext cx="6248400" cy="1038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7" y="1579898"/>
            <a:ext cx="7496175" cy="74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019" y="3309632"/>
            <a:ext cx="4823451" cy="30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795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10" y="1842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From geometric mean to other </a:t>
            </a:r>
            <a:r>
              <a:rPr lang="en-US" b="1" u="sng" dirty="0" smtClean="0">
                <a:solidFill>
                  <a:schemeClr val="accent1"/>
                </a:solidFill>
              </a:rPr>
              <a:t>abstract means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7845" y="1192672"/>
            <a:ext cx="6534150" cy="201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971" y="1217982"/>
            <a:ext cx="49528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Remember the trick:</a:t>
            </a:r>
          </a:p>
          <a:p>
            <a:r>
              <a:rPr lang="en-US" sz="3200" dirty="0" smtClean="0"/>
              <a:t>Geometric weighted mean</a:t>
            </a:r>
          </a:p>
          <a:p>
            <a:r>
              <a:rPr lang="en-US" sz="3200" dirty="0"/>
              <a:t>i</a:t>
            </a:r>
            <a:r>
              <a:rPr lang="en-US" sz="3200" dirty="0" smtClean="0"/>
              <a:t>s greater than the minimum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48" y="3921653"/>
            <a:ext cx="5619750" cy="600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723" y="3253504"/>
            <a:ext cx="7639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Internness property </a:t>
            </a:r>
            <a:r>
              <a:rPr lang="en-US" sz="3200" dirty="0" smtClean="0"/>
              <a:t>of any mean abstract M: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50971" y="4819003"/>
            <a:ext cx="112708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Consider </a:t>
            </a:r>
            <a:r>
              <a:rPr lang="en-US" sz="3200" b="1" dirty="0" smtClean="0">
                <a:solidFill>
                  <a:srgbClr val="FF0000"/>
                </a:solidFill>
              </a:rPr>
              <a:t>quasi arithmetic means </a:t>
            </a:r>
            <a:r>
              <a:rPr lang="en-US" sz="3200" dirty="0" smtClean="0"/>
              <a:t>for a strictly monotone function f</a:t>
            </a:r>
          </a:p>
          <a:p>
            <a:r>
              <a:rPr lang="en-US" sz="3200" dirty="0" smtClean="0"/>
              <a:t>(with well-defined inverse function)</a:t>
            </a:r>
            <a:endParaRPr lang="en-US" sz="3200" dirty="0"/>
          </a:p>
        </p:txBody>
      </p:sp>
      <p:pic>
        <p:nvPicPr>
          <p:cNvPr id="5122" name="Picture 2" descr="M_{f}(a, b ; \alpha)=  f^{-1}\left(\alpha f(a)+(1-\alpha) f(b)\right)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110" y="5979595"/>
            <a:ext cx="76200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669279" y="3838279"/>
            <a:ext cx="5852533" cy="83208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193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" y="197643"/>
            <a:ext cx="1199896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Abstract weighted means: f-means (quasi-arithmetic)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200" y="4547552"/>
            <a:ext cx="2466975" cy="428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1547813"/>
            <a:ext cx="636270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722845"/>
            <a:ext cx="3305175" cy="542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5257959"/>
            <a:ext cx="2733675" cy="47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802" y="2515395"/>
            <a:ext cx="5019675" cy="7905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1040" y="6357066"/>
            <a:ext cx="11612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Generalized Bhattacharyya and </a:t>
            </a:r>
            <a:r>
              <a:rPr lang="en-US" b="1" dirty="0" err="1">
                <a:solidFill>
                  <a:schemeClr val="accent6"/>
                </a:solidFill>
              </a:rPr>
              <a:t>Chernoff</a:t>
            </a:r>
            <a:r>
              <a:rPr lang="en-US" b="1" dirty="0">
                <a:solidFill>
                  <a:schemeClr val="accent6"/>
                </a:solidFill>
              </a:rPr>
              <a:t> upper bounds on Bayes error using quasi-arithmetic means. PRL (2014)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7923" y="3722845"/>
            <a:ext cx="417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Weighted arithmetic mean: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077923" y="4401330"/>
            <a:ext cx="4147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Weighted geometric mean: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077923" y="5135656"/>
            <a:ext cx="4058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Weighted harmonic mean: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0613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352" y="-128084"/>
            <a:ext cx="1160272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Hyperbolic geometry for location-scale families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864104"/>
            <a:ext cx="4524375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498684"/>
            <a:ext cx="9363075" cy="428625"/>
          </a:xfrm>
          <a:prstGeom prst="rect">
            <a:avLst/>
          </a:prstGeom>
        </p:spPr>
      </p:pic>
      <p:pic>
        <p:nvPicPr>
          <p:cNvPr id="1026" name="Picture 2" descr="Image result for visualizing hyperbolic vorono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7" y="2594778"/>
            <a:ext cx="5769865" cy="32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9276" y="1927309"/>
            <a:ext cx="1027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Several models of hyperbolic geometry (Klein, Poincare, Beltrami, </a:t>
            </a:r>
            <a:r>
              <a:rPr lang="en-US" sz="2400" dirty="0" err="1" smtClean="0"/>
              <a:t>pseudosphere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1028" name="Picture 4" descr="http://web1.kcn.jp/hp28ah77/fig20_1n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47" y="2420984"/>
            <a:ext cx="5114925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34851" y="5676799"/>
            <a:ext cx="4868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https://www.youtube.com/watch?v=i9IUzNxeH4o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7160" y="6211669"/>
            <a:ext cx="1193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Open Sans"/>
              </a:rPr>
              <a:t>Visualizing hyperbolic </a:t>
            </a:r>
            <a:r>
              <a:rPr lang="en-US" sz="2400" b="1" dirty="0" err="1">
                <a:solidFill>
                  <a:schemeClr val="accent6"/>
                </a:solidFill>
                <a:latin typeface="Open Sans"/>
              </a:rPr>
              <a:t>Voronoi</a:t>
            </a:r>
            <a:r>
              <a:rPr lang="en-US" sz="2400" b="1" dirty="0">
                <a:solidFill>
                  <a:schemeClr val="accent6"/>
                </a:solidFill>
                <a:latin typeface="Open Sans"/>
              </a:rPr>
              <a:t> diagrams</a:t>
            </a:r>
            <a:r>
              <a:rPr lang="en-US" sz="2400" dirty="0">
                <a:solidFill>
                  <a:srgbClr val="00B050"/>
                </a:solidFill>
                <a:latin typeface="Open Sans"/>
              </a:rPr>
              <a:t>. </a:t>
            </a:r>
            <a:r>
              <a:rPr lang="en-US" sz="2400" dirty="0">
                <a:solidFill>
                  <a:srgbClr val="00B050"/>
                </a:solidFill>
                <a:latin typeface="Open Sans"/>
                <a:hlinkClick r:id="rId7"/>
              </a:rPr>
              <a:t>Symposium on Computational Geometry 2014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41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299" y="365125"/>
            <a:ext cx="1168838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Chernoff information with quasi-arithmetic means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689" y="2613866"/>
            <a:ext cx="10515600" cy="28063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9299" y="5268198"/>
            <a:ext cx="122268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Andrey </a:t>
            </a:r>
            <a:r>
              <a:rPr lang="en-US" sz="2400" b="1" dirty="0" err="1" smtClean="0">
                <a:solidFill>
                  <a:schemeClr val="accent6"/>
                </a:solidFill>
              </a:rPr>
              <a:t>Nikolaevich</a:t>
            </a:r>
            <a:r>
              <a:rPr lang="en-US" sz="2400" b="1" dirty="0" smtClean="0">
                <a:solidFill>
                  <a:schemeClr val="accent6"/>
                </a:solidFill>
              </a:rPr>
              <a:t> Kolmogorov, Sur la notion de la </a:t>
            </a:r>
            <a:r>
              <a:rPr lang="en-US" sz="2400" b="1" dirty="0" err="1" smtClean="0">
                <a:solidFill>
                  <a:schemeClr val="accent6"/>
                </a:solidFill>
              </a:rPr>
              <a:t>moyenne</a:t>
            </a:r>
            <a:r>
              <a:rPr lang="en-US" sz="2400" b="1" dirty="0" smtClean="0">
                <a:solidFill>
                  <a:schemeClr val="accent6"/>
                </a:solidFill>
              </a:rPr>
              <a:t> (1930)  </a:t>
            </a:r>
          </a:p>
          <a:p>
            <a:r>
              <a:rPr lang="en-US" sz="2400" b="1" dirty="0" err="1" smtClean="0">
                <a:solidFill>
                  <a:schemeClr val="accent6"/>
                </a:solidFill>
              </a:rPr>
              <a:t>Mitio</a:t>
            </a:r>
            <a:r>
              <a:rPr lang="en-US" sz="2400" b="1" dirty="0" smtClean="0">
                <a:solidFill>
                  <a:schemeClr val="accent6"/>
                </a:solidFill>
              </a:rPr>
              <a:t> </a:t>
            </a:r>
            <a:r>
              <a:rPr lang="en-US" sz="2400" b="1" dirty="0" err="1" smtClean="0">
                <a:solidFill>
                  <a:schemeClr val="accent6"/>
                </a:solidFill>
              </a:rPr>
              <a:t>Nagumo</a:t>
            </a:r>
            <a:r>
              <a:rPr lang="en-US" sz="2400" b="1" dirty="0" smtClean="0">
                <a:solidFill>
                  <a:schemeClr val="accent6"/>
                </a:solidFill>
              </a:rPr>
              <a:t>, </a:t>
            </a:r>
            <a:r>
              <a:rPr lang="en-US" sz="2400" b="1" dirty="0" err="1" smtClean="0">
                <a:solidFill>
                  <a:schemeClr val="accent6"/>
                </a:solidFill>
              </a:rPr>
              <a:t>Über</a:t>
            </a:r>
            <a:r>
              <a:rPr lang="en-US" sz="2400" b="1" dirty="0" smtClean="0">
                <a:solidFill>
                  <a:schemeClr val="accent6"/>
                </a:solidFill>
              </a:rPr>
              <a:t> </a:t>
            </a:r>
            <a:r>
              <a:rPr lang="en-US" sz="2400" b="1" dirty="0" err="1" smtClean="0">
                <a:solidFill>
                  <a:schemeClr val="accent6"/>
                </a:solidFill>
              </a:rPr>
              <a:t>eine</a:t>
            </a:r>
            <a:r>
              <a:rPr lang="en-US" sz="2400" b="1" dirty="0" smtClean="0">
                <a:solidFill>
                  <a:schemeClr val="accent6"/>
                </a:solidFill>
              </a:rPr>
              <a:t> </a:t>
            </a:r>
            <a:r>
              <a:rPr lang="en-US" sz="2400" b="1" dirty="0" err="1" smtClean="0">
                <a:solidFill>
                  <a:schemeClr val="accent6"/>
                </a:solidFill>
              </a:rPr>
              <a:t>Klasse</a:t>
            </a:r>
            <a:r>
              <a:rPr lang="en-US" sz="2400" b="1" dirty="0" smtClean="0">
                <a:solidFill>
                  <a:schemeClr val="accent6"/>
                </a:solidFill>
              </a:rPr>
              <a:t> der </a:t>
            </a:r>
            <a:r>
              <a:rPr lang="en-US" sz="2400" b="1" dirty="0" err="1" smtClean="0">
                <a:solidFill>
                  <a:schemeClr val="accent6"/>
                </a:solidFill>
              </a:rPr>
              <a:t>Mittelwerte</a:t>
            </a:r>
            <a:r>
              <a:rPr lang="en-US" sz="2400" b="1" dirty="0" smtClean="0">
                <a:solidFill>
                  <a:schemeClr val="accent6"/>
                </a:solidFill>
              </a:rPr>
              <a:t> (1930) </a:t>
            </a:r>
          </a:p>
          <a:p>
            <a:r>
              <a:rPr lang="en-US" sz="2400" b="1" dirty="0">
                <a:solidFill>
                  <a:schemeClr val="accent6"/>
                </a:solidFill>
              </a:rPr>
              <a:t>Generalized Bhattacharyya and </a:t>
            </a:r>
            <a:r>
              <a:rPr lang="en-US" sz="2400" b="1" dirty="0" err="1">
                <a:solidFill>
                  <a:schemeClr val="accent6"/>
                </a:solidFill>
              </a:rPr>
              <a:t>Chernoff</a:t>
            </a:r>
            <a:r>
              <a:rPr lang="en-US" sz="2400" b="1" dirty="0">
                <a:solidFill>
                  <a:schemeClr val="accent6"/>
                </a:solidFill>
              </a:rPr>
              <a:t> upper bounds on Bayes error using quasi-arithmetic means. PRL (2014)</a:t>
            </a:r>
          </a:p>
          <a:p>
            <a:endParaRPr lang="en-US" sz="2400" b="1" dirty="0">
              <a:solidFill>
                <a:schemeClr val="accent6"/>
              </a:solidFill>
            </a:endParaRPr>
          </a:p>
        </p:txBody>
      </p:sp>
      <p:pic>
        <p:nvPicPr>
          <p:cNvPr id="6" name="Picture 2" descr="M_{f}(a, b ; \alpha)=  f^{-1}\left(\alpha f(a)+(1-\alpha) f(b)\right)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43" y="1737621"/>
            <a:ext cx="76200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15688" y="3526972"/>
            <a:ext cx="8064151" cy="17412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3317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318" y="-10108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Geometric means and exponential families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40" y="1042095"/>
            <a:ext cx="8123666" cy="2187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06" y="3180091"/>
            <a:ext cx="5441614" cy="2718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088" y="5848350"/>
            <a:ext cx="5353050" cy="1009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55728" y="4454554"/>
            <a:ext cx="264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since natural parameter </a:t>
            </a:r>
          </a:p>
          <a:p>
            <a:r>
              <a:rPr lang="en-US" dirty="0"/>
              <a:t>s</a:t>
            </a:r>
            <a:r>
              <a:rPr lang="en-US" dirty="0" smtClean="0"/>
              <a:t>pace is convex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145710" y="4739780"/>
            <a:ext cx="1308683" cy="37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5172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433" y="-28540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Harmonic mean for Cauchy distributions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68" y="933409"/>
            <a:ext cx="10515600" cy="4351338"/>
          </a:xfrm>
        </p:spPr>
        <p:txBody>
          <a:bodyPr/>
          <a:lstStyle/>
          <a:p>
            <a:r>
              <a:rPr lang="en-US" dirty="0" smtClean="0"/>
              <a:t>Cauchy family is </a:t>
            </a:r>
            <a:r>
              <a:rPr lang="en-US" dirty="0" smtClean="0">
                <a:solidFill>
                  <a:srgbClr val="FF0000"/>
                </a:solidFill>
              </a:rPr>
              <a:t>a location-scale family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Choose </a:t>
            </a:r>
            <a:r>
              <a:rPr lang="en-US" dirty="0" smtClean="0">
                <a:solidFill>
                  <a:srgbClr val="FF0000"/>
                </a:solidFill>
              </a:rPr>
              <a:t>harmonic mean </a:t>
            </a:r>
            <a:r>
              <a:rPr lang="en-US" dirty="0" smtClean="0"/>
              <a:t>with generator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360" y="709889"/>
            <a:ext cx="2577561" cy="929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60" y="1679634"/>
            <a:ext cx="3019425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912" y="2440094"/>
            <a:ext cx="5474886" cy="4030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8037" y="6334089"/>
            <a:ext cx="11490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Generalized Bhattacharyya and </a:t>
            </a:r>
            <a:r>
              <a:rPr lang="en-US" b="1" dirty="0" err="1">
                <a:solidFill>
                  <a:schemeClr val="accent6"/>
                </a:solidFill>
              </a:rPr>
              <a:t>Chernoff</a:t>
            </a:r>
            <a:r>
              <a:rPr lang="en-US" b="1" dirty="0">
                <a:solidFill>
                  <a:schemeClr val="accent6"/>
                </a:solidFill>
              </a:rPr>
              <a:t> upper bounds on Bayes error using quasi-arithmetic means. PRL (2014)</a:t>
            </a:r>
          </a:p>
        </p:txBody>
      </p:sp>
    </p:spTree>
    <p:extLst>
      <p:ext uri="{BB962C8B-B14F-4D97-AF65-F5344CB8AC3E}">
        <p14:creationId xmlns:p14="http://schemas.microsoft.com/office/powerpoint/2010/main" val="109229671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8466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Probability of error for Cauchy hypothesis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25" y="4503633"/>
            <a:ext cx="4961423" cy="1308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787" y="1162368"/>
            <a:ext cx="4987582" cy="795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11" y="2355197"/>
            <a:ext cx="6677025" cy="1609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25" y="1056639"/>
            <a:ext cx="5328895" cy="9016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25" y="4503633"/>
            <a:ext cx="5410175" cy="14704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07664" y="2192986"/>
            <a:ext cx="6629376" cy="18608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8037" y="6334089"/>
            <a:ext cx="11490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Generalized Bhattacharyya and </a:t>
            </a:r>
            <a:r>
              <a:rPr lang="en-US" b="1" dirty="0" err="1">
                <a:solidFill>
                  <a:schemeClr val="accent6"/>
                </a:solidFill>
              </a:rPr>
              <a:t>Chernoff</a:t>
            </a:r>
            <a:r>
              <a:rPr lang="en-US" b="1" dirty="0">
                <a:solidFill>
                  <a:schemeClr val="accent6"/>
                </a:solidFill>
              </a:rPr>
              <a:t> upper bounds on Bayes error using quasi-arithmetic means. PRL (2014)</a:t>
            </a:r>
          </a:p>
        </p:txBody>
      </p:sp>
    </p:spTree>
    <p:extLst>
      <p:ext uri="{BB962C8B-B14F-4D97-AF65-F5344CB8AC3E}">
        <p14:creationId xmlns:p14="http://schemas.microsoft.com/office/powerpoint/2010/main" val="338017958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62" y="132470"/>
            <a:ext cx="1148699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Hypothesis Testing: Pearson type VII distributions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64" y="1024493"/>
            <a:ext cx="8839200" cy="1190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39" y="2350056"/>
            <a:ext cx="995362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739" y="3340656"/>
            <a:ext cx="7477125" cy="2752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1998" y="6252809"/>
            <a:ext cx="11490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Generalized Bhattacharyya and </a:t>
            </a:r>
            <a:r>
              <a:rPr lang="en-US" b="1" dirty="0" err="1">
                <a:solidFill>
                  <a:schemeClr val="accent6"/>
                </a:solidFill>
              </a:rPr>
              <a:t>Chernoff</a:t>
            </a:r>
            <a:r>
              <a:rPr lang="en-US" b="1" dirty="0">
                <a:solidFill>
                  <a:schemeClr val="accent6"/>
                </a:solidFill>
              </a:rPr>
              <a:t> upper bounds on Bayes error using quasi-arithmetic means. PRL (2014)</a:t>
            </a:r>
          </a:p>
        </p:txBody>
      </p:sp>
    </p:spTree>
    <p:extLst>
      <p:ext uri="{BB962C8B-B14F-4D97-AF65-F5344CB8AC3E}">
        <p14:creationId xmlns:p14="http://schemas.microsoft.com/office/powerpoint/2010/main" val="109995018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415" y="0"/>
            <a:ext cx="113538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New Bregman divergences from abstract means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5168" y="1686579"/>
            <a:ext cx="6200775" cy="80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6561" y="6428633"/>
            <a:ext cx="114341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0" dirty="0" smtClean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Generalizing Skew Jensen Divergences and Bregman Divergences With Comparative Convexity, IEEE SPL 2017</a:t>
            </a:r>
            <a:endParaRPr lang="en-US" sz="1600" b="1" i="0" dirty="0"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Image result for Constantin P. Niculescu and Lars-Erik Persson. Convex functions and their applications: A contemporary approa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67423"/>
            <a:ext cx="1165747" cy="179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561" y="1252730"/>
            <a:ext cx="116241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function is </a:t>
            </a:r>
            <a:r>
              <a:rPr lang="en-US" sz="3200" b="1" u="sng" dirty="0" smtClean="0">
                <a:solidFill>
                  <a:srgbClr val="FF0000"/>
                </a:solidFill>
              </a:rPr>
              <a:t>(M,N)-convex </a:t>
            </a:r>
            <a:r>
              <a:rPr lang="en-US" sz="3200" dirty="0" smtClean="0">
                <a:solidFill>
                  <a:srgbClr val="0070C0"/>
                </a:solidFill>
              </a:rPr>
              <a:t>(comparative convexity) </a:t>
            </a:r>
            <a:r>
              <a:rPr lang="en-US" sz="3200" dirty="0" smtClean="0"/>
              <a:t>if and only if</a:t>
            </a:r>
          </a:p>
          <a:p>
            <a:endParaRPr lang="en-US" sz="3200" dirty="0" smtClean="0"/>
          </a:p>
          <a:p>
            <a:r>
              <a:rPr lang="en-US" sz="2400" dirty="0" smtClean="0"/>
              <a:t>A mean is </a:t>
            </a:r>
            <a:r>
              <a:rPr lang="en-US" sz="2400" b="1" dirty="0" smtClean="0">
                <a:solidFill>
                  <a:srgbClr val="FF0000"/>
                </a:solidFill>
              </a:rPr>
              <a:t>regular</a:t>
            </a:r>
            <a:r>
              <a:rPr lang="en-US" sz="2400" dirty="0" smtClean="0"/>
              <a:t> if it is: 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homogeneous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symmetric,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continuous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increasing in each variable. </a:t>
            </a:r>
          </a:p>
          <a:p>
            <a:pPr marL="514350" indent="-514350">
              <a:buAutoNum type="arabicPeriod"/>
            </a:pPr>
            <a:endParaRPr lang="en-US" sz="2400" dirty="0">
              <a:solidFill>
                <a:srgbClr val="FF0000"/>
              </a:solidFill>
            </a:endParaRPr>
          </a:p>
          <a:p>
            <a:r>
              <a:rPr lang="en-US" sz="3200" b="1" u="sng" dirty="0" smtClean="0">
                <a:solidFill>
                  <a:srgbClr val="FF0000"/>
                </a:solidFill>
              </a:rPr>
              <a:t>Skewed (M,N)-Jensen-divergence </a:t>
            </a:r>
            <a:r>
              <a:rPr lang="en-US" sz="3200" dirty="0" smtClean="0"/>
              <a:t>for regular means: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942" y="5055883"/>
            <a:ext cx="6334125" cy="561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026" y="5826700"/>
            <a:ext cx="6938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non-regular means:  </a:t>
            </a:r>
            <a:r>
              <a:rPr lang="en-US" dirty="0" err="1" smtClean="0"/>
              <a:t>Lehmer</a:t>
            </a:r>
            <a:r>
              <a:rPr lang="en-US" dirty="0" smtClean="0"/>
              <a:t> mean (also </a:t>
            </a:r>
            <a:r>
              <a:rPr lang="en-US" dirty="0" err="1" smtClean="0"/>
              <a:t>Bajraktarevic</a:t>
            </a:r>
            <a:r>
              <a:rPr lang="en-US" dirty="0" smtClean="0"/>
              <a:t> mean)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313" y="5047738"/>
            <a:ext cx="2486025" cy="542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378" y="5762304"/>
            <a:ext cx="3668583" cy="55718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29014" y="5008019"/>
            <a:ext cx="7069980" cy="7993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5894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6561" y="6428633"/>
            <a:ext cx="114341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0" dirty="0" smtClean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Generalizing Skew Jensen Divergences and Bregman Divergences With Comparative Convexity, IEEE SPL 2017</a:t>
            </a:r>
            <a:endParaRPr lang="en-US" sz="1600" b="1" i="0" dirty="0"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4" y="1879331"/>
            <a:ext cx="11787051" cy="76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561" y="1198607"/>
            <a:ext cx="10490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</a:rPr>
              <a:t>(M,N) Bregman divergences </a:t>
            </a:r>
            <a:r>
              <a:rPr lang="en-US" sz="2400" dirty="0" smtClean="0"/>
              <a:t>obtained in the scaled limit case of Jensen divergence: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7415" y="0"/>
            <a:ext cx="1204729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(M,N)-Bregman divergences from comparative convexity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5" y="3574062"/>
            <a:ext cx="6671065" cy="7972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7415" y="2984481"/>
            <a:ext cx="6316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</a:rPr>
              <a:t>Quasi-arithmetic Bregman divergences </a:t>
            </a:r>
            <a:r>
              <a:rPr lang="en-US" sz="2400" dirty="0" smtClean="0"/>
              <a:t>obtained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11" y="5589593"/>
            <a:ext cx="6932598" cy="9102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627" y="5108821"/>
            <a:ext cx="6843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For example, the </a:t>
            </a:r>
            <a:r>
              <a:rPr lang="en-US" sz="2400" b="1" u="sng" dirty="0" smtClean="0">
                <a:solidFill>
                  <a:srgbClr val="FF0000"/>
                </a:solidFill>
              </a:rPr>
              <a:t>power mean Bregman divergences</a:t>
            </a:r>
            <a:r>
              <a:rPr lang="en-US" sz="2400" dirty="0" smtClean="0">
                <a:solidFill>
                  <a:srgbClr val="FF0000"/>
                </a:solidFill>
              </a:rPr>
              <a:t>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24" y="3770748"/>
            <a:ext cx="4932088" cy="18092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04" y="4464805"/>
            <a:ext cx="6214845" cy="508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324" y="2819872"/>
            <a:ext cx="4543425" cy="10001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3704" y="1848876"/>
            <a:ext cx="5322216" cy="7993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21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927" y="9525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Generalizing Jensen-Shannon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209" y="3125480"/>
            <a:ext cx="7043351" cy="11487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0020" y="6311900"/>
            <a:ext cx="4456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https://www.mdpi.com/1099-4300/21/5/485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" y="5978897"/>
            <a:ext cx="12088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On the Jensen–Shannon </a:t>
            </a:r>
            <a:r>
              <a:rPr lang="en-US" sz="2000" b="1" dirty="0" err="1" smtClean="0">
                <a:solidFill>
                  <a:schemeClr val="accent6"/>
                </a:solidFill>
              </a:rPr>
              <a:t>Symmetrization</a:t>
            </a:r>
            <a:r>
              <a:rPr lang="en-US" sz="2000" b="1" dirty="0" smtClean="0">
                <a:solidFill>
                  <a:schemeClr val="accent6"/>
                </a:solidFill>
              </a:rPr>
              <a:t> of Distances Relying on Abstract Means, Entropy 2019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89" y="1011053"/>
            <a:ext cx="8943065" cy="2169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332" y="4425090"/>
            <a:ext cx="11385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Jensen-Shannon divergence </a:t>
            </a:r>
            <a:r>
              <a:rPr lang="en-US" sz="2800" dirty="0" smtClean="0"/>
              <a:t>is the total divergence to the average divergence</a:t>
            </a:r>
          </a:p>
          <a:p>
            <a:r>
              <a:rPr lang="en-US" sz="2800" dirty="0" smtClean="0"/>
              <a:t>Always bounded by log 2, and the square root of JSD is a metric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376873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640" y="10710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Symmetrizing the KL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71" y="4244514"/>
            <a:ext cx="8448675" cy="2009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2274546"/>
            <a:ext cx="9029700" cy="99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4918" y="3253914"/>
            <a:ext cx="563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Resistor average divergence: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4918" y="1463923"/>
            <a:ext cx="3962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FF0000"/>
                </a:solidFill>
              </a:rPr>
              <a:t>Jeffreys</a:t>
            </a:r>
            <a:r>
              <a:rPr lang="en-US" sz="3600" b="1" dirty="0" smtClean="0">
                <a:solidFill>
                  <a:srgbClr val="FF0000"/>
                </a:solidFill>
              </a:rPr>
              <a:t> divergence: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5895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169" y="365125"/>
            <a:ext cx="1193753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Jensen-Bregman divergence as a Jensen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252" y="1690688"/>
            <a:ext cx="8782050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52" y="3833813"/>
            <a:ext cx="8515350" cy="133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9387" y="5976938"/>
            <a:ext cx="8092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Skew Jensen-Bregman </a:t>
            </a:r>
            <a:r>
              <a:rPr lang="en-US" sz="3200" b="1" dirty="0" err="1">
                <a:solidFill>
                  <a:schemeClr val="accent6"/>
                </a:solidFill>
              </a:rPr>
              <a:t>Voronoi</a:t>
            </a:r>
            <a:r>
              <a:rPr lang="en-US" sz="3200" b="1" dirty="0">
                <a:solidFill>
                  <a:schemeClr val="accent6"/>
                </a:solidFill>
              </a:rPr>
              <a:t> diagrams, 2011</a:t>
            </a:r>
          </a:p>
        </p:txBody>
      </p:sp>
    </p:spTree>
    <p:extLst>
      <p:ext uri="{BB962C8B-B14F-4D97-AF65-F5344CB8AC3E}">
        <p14:creationId xmlns:p14="http://schemas.microsoft.com/office/powerpoint/2010/main" val="68173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28" y="-1353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A (too) brief history of geometry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592" y="1275087"/>
            <a:ext cx="8373776" cy="594871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Science for Earth measurements</a:t>
            </a:r>
          </a:p>
          <a:p>
            <a:endParaRPr lang="en-US" dirty="0" smtClean="0"/>
          </a:p>
          <a:p>
            <a:r>
              <a:rPr lang="en-US" dirty="0" smtClean="0"/>
              <a:t>Pythagoras’s theorem (c570-495 BC)</a:t>
            </a:r>
          </a:p>
          <a:p>
            <a:r>
              <a:rPr lang="en-US" dirty="0" smtClean="0"/>
              <a:t>Euclid’s axiomatization and deduction (c300 BC)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Euclidean geometry</a:t>
            </a:r>
          </a:p>
          <a:p>
            <a:r>
              <a:rPr lang="en-US" dirty="0" smtClean="0"/>
              <a:t>Figures, </a:t>
            </a:r>
            <a:r>
              <a:rPr lang="en-US" dirty="0" err="1" smtClean="0"/>
              <a:t>congruences</a:t>
            </a:r>
            <a:r>
              <a:rPr lang="en-US" dirty="0" smtClean="0"/>
              <a:t>, construction with compass/rulers</a:t>
            </a:r>
          </a:p>
          <a:p>
            <a:endParaRPr lang="en-US" dirty="0"/>
          </a:p>
          <a:p>
            <a:r>
              <a:rPr lang="en-US" dirty="0" err="1" smtClean="0"/>
              <a:t>Lobachevskian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 smtClean="0">
                <a:solidFill>
                  <a:srgbClr val="FF0000"/>
                </a:solidFill>
              </a:rPr>
              <a:t>yperbolic geometry </a:t>
            </a:r>
            <a:r>
              <a:rPr lang="en-US" dirty="0" smtClean="0"/>
              <a:t>is consistent (c1800)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Riemannian geometry </a:t>
            </a:r>
            <a:r>
              <a:rPr lang="en-US" dirty="0" smtClean="0"/>
              <a:t>(c1850): </a:t>
            </a:r>
            <a:r>
              <a:rPr lang="en-US" u="sng" dirty="0" smtClean="0"/>
              <a:t>infinitely many </a:t>
            </a:r>
            <a:r>
              <a:rPr lang="en-US" dirty="0" smtClean="0"/>
              <a:t>consistent differential geometries</a:t>
            </a:r>
          </a:p>
          <a:p>
            <a:r>
              <a:rPr lang="en-US" dirty="0" smtClean="0"/>
              <a:t>Klein’s Erlangen program: classification (action of a group)</a:t>
            </a:r>
          </a:p>
          <a:p>
            <a:r>
              <a:rPr lang="en-US" dirty="0" smtClean="0"/>
              <a:t>Etc.</a:t>
            </a:r>
            <a:endParaRPr lang="en-US" dirty="0"/>
          </a:p>
        </p:txBody>
      </p:sp>
      <p:pic>
        <p:nvPicPr>
          <p:cNvPr id="1026" name="Picture 2" descr="Image result for eucl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814" y="945113"/>
            <a:ext cx="15240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obachevs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368" y="3023654"/>
            <a:ext cx="1376818" cy="183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ago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860" y="1253518"/>
            <a:ext cx="1342130" cy="11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ieman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228" y="5223014"/>
            <a:ext cx="1077198" cy="151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280" y="1218313"/>
            <a:ext cx="1517410" cy="1390111"/>
          </a:xfrm>
          <a:prstGeom prst="rect">
            <a:avLst/>
          </a:prstGeom>
        </p:spPr>
      </p:pic>
      <p:pic>
        <p:nvPicPr>
          <p:cNvPr id="1036" name="Picture 12" descr="Image result for hyperbolic many parallel lin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494" y="5071051"/>
            <a:ext cx="1834460" cy="182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mages-na.ssl-images-amazon.com/images/I/41aATOLjfiL._SX351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254" y="3157658"/>
            <a:ext cx="1216549" cy="171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 1 4"/>
          <p:cNvSpPr/>
          <p:nvPr/>
        </p:nvSpPr>
        <p:spPr>
          <a:xfrm>
            <a:off x="133970" y="3843750"/>
            <a:ext cx="1945544" cy="81138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Big bang!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5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11823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Cramer-Rao lower bound (CRLB + </a:t>
            </a:r>
            <a:r>
              <a:rPr lang="en-US" b="1" dirty="0" err="1" smtClean="0">
                <a:solidFill>
                  <a:schemeClr val="accent1"/>
                </a:solidFill>
              </a:rPr>
              <a:t>Frechet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Asymptotically Efficient Estima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2518601"/>
            <a:ext cx="4038600" cy="213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6702" y="1217681"/>
            <a:ext cx="9809865" cy="10772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The variance of any </a:t>
            </a:r>
            <a:r>
              <a:rPr lang="en-US" sz="3200" u="sng" dirty="0" smtClean="0">
                <a:solidFill>
                  <a:srgbClr val="FF0000"/>
                </a:solidFill>
              </a:rPr>
              <a:t>unbiased </a:t>
            </a:r>
            <a:r>
              <a:rPr lang="en-US" sz="3200" dirty="0" smtClean="0">
                <a:solidFill>
                  <a:srgbClr val="FF0000"/>
                </a:solidFill>
              </a:rPr>
              <a:t>estimator is lower bounded </a:t>
            </a:r>
          </a:p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by the inverse of the Fisher information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455" y="4848065"/>
            <a:ext cx="1191407" cy="143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r r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688" y="3020104"/>
            <a:ext cx="1277189" cy="127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26877" y="4283102"/>
            <a:ext cx="128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C. R. Rao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216647" y="6321071"/>
            <a:ext cx="199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Harald Cramer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870" y="2784743"/>
            <a:ext cx="2771775" cy="1219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2801" y="4531734"/>
            <a:ext cx="101942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covariance of any unbiased estimator is lower bounded </a:t>
            </a:r>
          </a:p>
          <a:p>
            <a:r>
              <a:rPr lang="en-US" sz="3200" dirty="0" smtClean="0"/>
              <a:t>by the inverse of the Fisher information matrix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291" y="5511446"/>
            <a:ext cx="3095625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5282" y="6201553"/>
            <a:ext cx="6482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(here, positive-definite matrices, </a:t>
            </a:r>
            <a:r>
              <a:rPr lang="en-US" sz="2400" dirty="0" err="1" smtClean="0"/>
              <a:t>Lowner</a:t>
            </a:r>
            <a:r>
              <a:rPr lang="en-US" sz="2400" dirty="0" smtClean="0"/>
              <a:t> ordering)</a:t>
            </a:r>
            <a:endParaRPr lang="en-US" sz="2400" dirty="0"/>
          </a:p>
        </p:txBody>
      </p:sp>
      <p:sp>
        <p:nvSpPr>
          <p:cNvPr id="13" name="Explosion 1 12"/>
          <p:cNvSpPr/>
          <p:nvPr/>
        </p:nvSpPr>
        <p:spPr>
          <a:xfrm>
            <a:off x="4364394" y="2439903"/>
            <a:ext cx="3252558" cy="2078059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Notion of efficiency!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90023" y="2270475"/>
            <a:ext cx="2301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René Maurice </a:t>
            </a:r>
            <a:r>
              <a:rPr lang="en-US" dirty="0" err="1"/>
              <a:t>Fréchet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/>
              <a:t>1878-1973)</a:t>
            </a:r>
          </a:p>
        </p:txBody>
      </p:sp>
      <p:pic>
        <p:nvPicPr>
          <p:cNvPr id="1026" name="Picture 2" descr="Description de l'image Frechet.jpeg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681" y="694171"/>
            <a:ext cx="1265667" cy="154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2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" y="12747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M-statistical mixture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20" y="1453041"/>
            <a:ext cx="369570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03" y="2671733"/>
            <a:ext cx="51816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830" y="3416303"/>
            <a:ext cx="502920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20" y="4303240"/>
            <a:ext cx="765810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823" y="5265265"/>
            <a:ext cx="7391400" cy="857250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5464380" y="542267"/>
            <a:ext cx="6837680" cy="2542281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Need to normalize M-mixtures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4014" y="6379152"/>
            <a:ext cx="12088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On the Jensen–Shannon </a:t>
            </a:r>
            <a:r>
              <a:rPr lang="en-US" sz="2000" b="1" dirty="0" err="1" smtClean="0">
                <a:solidFill>
                  <a:schemeClr val="accent6"/>
                </a:solidFill>
              </a:rPr>
              <a:t>Symmetrization</a:t>
            </a:r>
            <a:r>
              <a:rPr lang="en-US" sz="2000" b="1" dirty="0" smtClean="0">
                <a:solidFill>
                  <a:schemeClr val="accent6"/>
                </a:solidFill>
              </a:rPr>
              <a:t> of Distances Relying on Abstract Means, Entropy 2019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6519" y="4410111"/>
            <a:ext cx="7656703" cy="7993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1047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640" y="39560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When does M-Jensen-Shannon divergence are bounded?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2283857"/>
            <a:ext cx="10899967" cy="886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12" y="4160554"/>
            <a:ext cx="9705828" cy="11937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640" y="6144899"/>
            <a:ext cx="12088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On the Jensen–Shannon </a:t>
            </a:r>
            <a:r>
              <a:rPr lang="en-US" sz="2000" b="1" dirty="0" err="1" smtClean="0">
                <a:solidFill>
                  <a:schemeClr val="accent6"/>
                </a:solidFill>
              </a:rPr>
              <a:t>Symmetrization</a:t>
            </a:r>
            <a:r>
              <a:rPr lang="en-US" sz="2000" b="1" dirty="0" smtClean="0">
                <a:solidFill>
                  <a:schemeClr val="accent6"/>
                </a:solidFill>
              </a:rPr>
              <a:t> of Distances Relying on Abstract Means, Entropy 2019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1412" y="4160554"/>
            <a:ext cx="10088041" cy="119820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520" y="3456818"/>
            <a:ext cx="8819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further generalization of the Jensen-Shannon divergence: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405108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17" y="18224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Closed-form formula for exponential families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271" y="2601912"/>
            <a:ext cx="9734550" cy="1190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71" y="1434941"/>
            <a:ext cx="5895975" cy="110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71" y="3996055"/>
            <a:ext cx="10801350" cy="21812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6523" y="6280784"/>
            <a:ext cx="12088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On the Jensen–Shannon </a:t>
            </a:r>
            <a:r>
              <a:rPr lang="en-US" sz="2000" b="1" dirty="0" err="1" smtClean="0">
                <a:solidFill>
                  <a:schemeClr val="accent6"/>
                </a:solidFill>
              </a:rPr>
              <a:t>Symmetrization</a:t>
            </a:r>
            <a:r>
              <a:rPr lang="en-US" sz="2000" b="1" dirty="0" smtClean="0">
                <a:solidFill>
                  <a:schemeClr val="accent6"/>
                </a:solidFill>
              </a:rPr>
              <a:t> of Distances Relying on Abstract Means, Entropy 2019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92068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128" y="10160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Case study of multivariate Gaussians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14" y="1177610"/>
            <a:ext cx="9572625" cy="933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985481"/>
            <a:ext cx="9281457" cy="3958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69" y="5796075"/>
            <a:ext cx="5275432" cy="889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86" y="5863236"/>
            <a:ext cx="6009500" cy="8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65246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03" y="-6134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Case study of Cauchy family: Harmonic mean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821" y="2850128"/>
            <a:ext cx="7448550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83" y="909882"/>
            <a:ext cx="8296275" cy="109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83" y="1754753"/>
            <a:ext cx="6724650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371" y="3888353"/>
            <a:ext cx="88201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4065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52" y="11274"/>
            <a:ext cx="11682194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Kullback-Leibler divergence between Cauchy  densities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162" y="3049460"/>
            <a:ext cx="6772275" cy="895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51372" y="6408336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https://arxiv.org/pdf/1905.10965.pdf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347" y="5216371"/>
            <a:ext cx="7258050" cy="1009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40" y="2235929"/>
            <a:ext cx="6219825" cy="83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2729" y="4236099"/>
            <a:ext cx="4400550" cy="428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4203" y="3330659"/>
            <a:ext cx="1927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Cross-entropy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69652" y="4215330"/>
            <a:ext cx="263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Differential entropy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44203" y="5176487"/>
            <a:ext cx="3879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Relies on this definite integral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ith  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075" y="4688387"/>
            <a:ext cx="43815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966" y="1045844"/>
            <a:ext cx="5162550" cy="990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0065" y="1425759"/>
            <a:ext cx="2062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Cauchy density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4669" y="6453971"/>
            <a:ext cx="12187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A closed-form formula for the Kullback-Leibler divergence between Cauchy distributions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Explosion 2 16"/>
          <p:cNvSpPr/>
          <p:nvPr/>
        </p:nvSpPr>
        <p:spPr>
          <a:xfrm>
            <a:off x="7390115" y="1360500"/>
            <a:ext cx="4162643" cy="1678298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Symmetric KL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2441" y="2235929"/>
            <a:ext cx="6343320" cy="91241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2043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416" y="2248999"/>
            <a:ext cx="7848600" cy="103822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970" y="0"/>
            <a:ext cx="11292281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Kullback-Leibler divergence between location-scale densities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850" y="1120529"/>
            <a:ext cx="119100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Property</a:t>
            </a:r>
            <a:r>
              <a:rPr lang="en-US" sz="2800" dirty="0" smtClean="0"/>
              <a:t>: </a:t>
            </a:r>
            <a:r>
              <a:rPr lang="en-US" sz="2800" dirty="0" smtClean="0">
                <a:solidFill>
                  <a:srgbClr val="FF0000"/>
                </a:solidFill>
              </a:rPr>
              <a:t>The f-divergence between location-scale densities reduces to 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the f-divergence between a standard density  and another location-scale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2221" y="3287224"/>
            <a:ext cx="21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Location-scale group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66" y="3242552"/>
            <a:ext cx="5325158" cy="29791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5553" y="3211760"/>
            <a:ext cx="27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 by change of variable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28" y="3477854"/>
            <a:ext cx="1362075" cy="638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70" y="4165115"/>
            <a:ext cx="1562100" cy="504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84" y="4759356"/>
            <a:ext cx="1800225" cy="590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28" y="5429781"/>
            <a:ext cx="3667125" cy="800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6220" y="3763077"/>
            <a:ext cx="2749536" cy="30200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826385" y="6468751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9"/>
              </a:rPr>
              <a:t>https://arxiv.org/abs/1904.10428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191" y="6421615"/>
            <a:ext cx="10504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effectLst/>
                <a:latin typeface="Lucida Grande"/>
              </a:rPr>
              <a:t>On the Kullback-Leibler divergence between location-scale densities, 2019</a:t>
            </a:r>
            <a:endParaRPr lang="en-US" sz="2000" i="0" dirty="0">
              <a:solidFill>
                <a:srgbClr val="00B050"/>
              </a:solidFill>
              <a:effectLst/>
              <a:latin typeface="Lucida Grande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26416" y="2235929"/>
            <a:ext cx="8360863" cy="91241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5680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839" y="553961"/>
            <a:ext cx="10972800" cy="2936721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Information geometry </a:t>
            </a:r>
            <a:br>
              <a:rPr lang="en-US" sz="6600" b="1" dirty="0" smtClean="0"/>
            </a:br>
            <a:r>
              <a:rPr lang="en-US" sz="6600" b="1" dirty="0" smtClean="0"/>
              <a:t>of clustering:</a:t>
            </a:r>
            <a:br>
              <a:rPr lang="en-US" sz="6600" b="1" dirty="0" smtClean="0"/>
            </a:br>
            <a:r>
              <a:rPr lang="en-US" sz="6600" b="1" dirty="0" smtClean="0"/>
              <a:t>Hard, Soft and Hierarchical</a:t>
            </a:r>
            <a:endParaRPr lang="en-US" sz="66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983142" y="4133925"/>
            <a:ext cx="9144000" cy="73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Frank Nielsen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042" y="4769963"/>
            <a:ext cx="4792910" cy="12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8432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-4554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Finding structures (clusters) in datasets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7713" y="5347899"/>
            <a:ext cx="2594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 membership</a:t>
            </a:r>
          </a:p>
          <a:p>
            <a:r>
              <a:rPr lang="en-US" dirty="0" smtClean="0"/>
              <a:t>Flat clustering (partitions)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0228" y="5347899"/>
            <a:ext cx="2548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 membership</a:t>
            </a:r>
          </a:p>
          <a:p>
            <a:r>
              <a:rPr lang="en-US" dirty="0" smtClean="0"/>
              <a:t>Mixture models</a:t>
            </a:r>
          </a:p>
          <a:p>
            <a:r>
              <a:rPr lang="en-US" dirty="0" smtClean="0"/>
              <a:t>Gaussian mixture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23960" y="5347899"/>
            <a:ext cx="2325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Hierarchical clustering</a:t>
            </a:r>
          </a:p>
          <a:p>
            <a:r>
              <a:rPr lang="en-US" dirty="0" err="1" smtClean="0"/>
              <a:t>Dendrograms</a:t>
            </a:r>
            <a:r>
              <a:rPr lang="en-US" dirty="0" smtClean="0"/>
              <a:t> </a:t>
            </a:r>
          </a:p>
          <a:p>
            <a:r>
              <a:rPr lang="en-US" dirty="0" smtClean="0"/>
              <a:t>Agglomerative/divisive</a:t>
            </a:r>
          </a:p>
        </p:txBody>
      </p:sp>
      <p:pic>
        <p:nvPicPr>
          <p:cNvPr id="1026" name="Picture 2" descr="\includegraphics[width=4cm]{visualclusters.eps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2" y="1467331"/>
            <a:ext cx="148590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&quot;flat clusteri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3278156"/>
            <a:ext cx="3514338" cy="185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s055uzetaobb.cloudfront.net/brioche/uploads/c8Z276WNXH-gaussianmixture.png?width=2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36" y="3471380"/>
            <a:ext cx="3979517" cy="165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endro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10" y="3278157"/>
            <a:ext cx="2233510" cy="175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endro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824" y="851141"/>
            <a:ext cx="1947164" cy="221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mm bivariat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779" y="851141"/>
            <a:ext cx="3381156" cy="253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lix.polytechnique.fr/~nielsen/HPC4DS/IntroHPCwithMPI4D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089" y="200258"/>
            <a:ext cx="1201904" cy="202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79945" y="6271229"/>
            <a:ext cx="4337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Exploratory data science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92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Rationale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050" y="1237229"/>
            <a:ext cx="10515600" cy="53782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Extend squared Euclidean distance-based clustering to </a:t>
            </a:r>
            <a:r>
              <a:rPr lang="en-US" b="1" dirty="0" smtClean="0">
                <a:solidFill>
                  <a:srgbClr val="FF0000"/>
                </a:solidFill>
              </a:rPr>
              <a:t>arbitrary Bregman divergence</a:t>
            </a:r>
            <a:r>
              <a:rPr lang="en-US" dirty="0" smtClean="0"/>
              <a:t>: k-means, expectation-maximization (isotropic GMMs), hierarchical clustering, etc.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b="1" dirty="0" smtClean="0">
                <a:solidFill>
                  <a:srgbClr val="FF0000"/>
                </a:solidFill>
              </a:rPr>
              <a:t>duality</a:t>
            </a:r>
            <a:r>
              <a:rPr lang="en-US" dirty="0" smtClean="0"/>
              <a:t> of “regular” Bregman divergences with regular exponential families to learn mixtures of exponential families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</a:t>
            </a:r>
            <a:r>
              <a:rPr lang="en-US" b="1" dirty="0" smtClean="0">
                <a:solidFill>
                  <a:srgbClr val="FF0000"/>
                </a:solidFill>
              </a:rPr>
              <a:t>conformal Bregman divergences </a:t>
            </a:r>
            <a:r>
              <a:rPr lang="en-US" dirty="0" smtClean="0"/>
              <a:t>(total Bregman divergences) to get robust clustering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96" y="2430386"/>
            <a:ext cx="8601075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97" y="4594373"/>
            <a:ext cx="92297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4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63771"/>
            <a:ext cx="4081868" cy="2638247"/>
          </a:xfrm>
          <a:prstGeom prst="rect">
            <a:avLst/>
          </a:prstGeom>
        </p:spPr>
      </p:pic>
      <p:sp>
        <p:nvSpPr>
          <p:cNvPr id="12" name="Arc 11"/>
          <p:cNvSpPr/>
          <p:nvPr/>
        </p:nvSpPr>
        <p:spPr>
          <a:xfrm rot="8799078">
            <a:off x="5062731" y="670611"/>
            <a:ext cx="2975411" cy="2026024"/>
          </a:xfrm>
          <a:prstGeom prst="arc">
            <a:avLst>
              <a:gd name="adj1" fmla="val 15944052"/>
              <a:gd name="adj2" fmla="val 0"/>
            </a:avLst>
          </a:prstGeom>
          <a:ln w="5715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20051" y="2838207"/>
            <a:ext cx="466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endParaRPr lang="en-US" sz="28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957422" y="3657253"/>
            <a:ext cx="2906487" cy="2310540"/>
            <a:chOff x="737712" y="2094374"/>
            <a:chExt cx="2906487" cy="2310540"/>
          </a:xfrm>
        </p:grpSpPr>
        <p:sp>
          <p:nvSpPr>
            <p:cNvPr id="19" name="Isosceles Triangle 18"/>
            <p:cNvSpPr/>
            <p:nvPr/>
          </p:nvSpPr>
          <p:spPr>
            <a:xfrm>
              <a:off x="1220874" y="2617596"/>
              <a:ext cx="1673050" cy="1356527"/>
            </a:xfrm>
            <a:prstGeom prst="triangle">
              <a:avLst/>
            </a:prstGeom>
            <a:solidFill>
              <a:srgbClr val="2109B3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9" idx="2"/>
            </p:cNvCxnSpPr>
            <p:nvPr/>
          </p:nvCxnSpPr>
          <p:spPr>
            <a:xfrm flipV="1">
              <a:off x="1220874" y="3429000"/>
              <a:ext cx="836525" cy="54512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057399" y="2617597"/>
              <a:ext cx="0" cy="81140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9" idx="4"/>
            </p:cNvCxnSpPr>
            <p:nvPr/>
          </p:nvCxnSpPr>
          <p:spPr>
            <a:xfrm flipH="1" flipV="1">
              <a:off x="2057399" y="3429001"/>
              <a:ext cx="836525" cy="54512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9" idx="0"/>
            </p:cNvCxnSpPr>
            <p:nvPr/>
          </p:nvCxnSpPr>
          <p:spPr>
            <a:xfrm flipV="1">
              <a:off x="2057399" y="2366387"/>
              <a:ext cx="0" cy="251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893924" y="3972031"/>
              <a:ext cx="256234" cy="137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994787" y="3972032"/>
              <a:ext cx="215200" cy="1377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358848" y="2653966"/>
              <a:ext cx="4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ucida Handwriting" panose="03010101010101010101" pitchFamily="66" charset="0"/>
                  <a:ea typeface="Cambria Math" panose="02040503050406030204" pitchFamily="18" charset="0"/>
                </a:rPr>
                <a:t>S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20776" y="2094374"/>
              <a:ext cx="1080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(0,0,1)</a:t>
              </a:r>
              <a:endParaRPr lang="en-US" sz="14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63998" y="4069956"/>
              <a:ext cx="1080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(0,1,0)</a:t>
              </a:r>
              <a:endParaRPr lang="en-US" sz="14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712" y="4097137"/>
              <a:ext cx="1080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(1,0,0)</a:t>
              </a:r>
              <a:endParaRPr lang="en-US" sz="14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2" name="Arc 31"/>
          <p:cNvSpPr/>
          <p:nvPr/>
        </p:nvSpPr>
        <p:spPr>
          <a:xfrm rot="8799078">
            <a:off x="5296970" y="3122215"/>
            <a:ext cx="2975411" cy="2026024"/>
          </a:xfrm>
          <a:prstGeom prst="arc">
            <a:avLst>
              <a:gd name="adj1" fmla="val 15944052"/>
              <a:gd name="adj2" fmla="val 0"/>
            </a:avLst>
          </a:prstGeom>
          <a:ln w="5715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222709" y="5517062"/>
            <a:ext cx="466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endParaRPr lang="en-US" sz="2800" dirty="0"/>
          </a:p>
        </p:txBody>
      </p:sp>
      <p:sp>
        <p:nvSpPr>
          <p:cNvPr id="34" name="Rectangle 33"/>
          <p:cNvSpPr/>
          <p:nvPr/>
        </p:nvSpPr>
        <p:spPr>
          <a:xfrm>
            <a:off x="5666553" y="1195852"/>
            <a:ext cx="15608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 =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sz="200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R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94421" y="1561526"/>
                <a:ext cx="26325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ln w="12700">
                      <a:solidFill>
                        <a:schemeClr val="tx1"/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mbria Math"/>
                  </a:rPr>
                  <a:t>E </a:t>
                </a:r>
                <a:r>
                  <a:rPr lang="fr-FR" sz="2000" dirty="0">
                    <a:ln w="12700">
                      <a:solidFill>
                        <a:sysClr val="windowText" lastClr="000000"/>
                      </a:solidFill>
                      <a:prstDash val="solid"/>
                    </a:ln>
                    <a:latin typeface="Cambria Math"/>
                  </a:rPr>
                  <a:t>=</a:t>
                </a:r>
                <a:r>
                  <a:rPr lang="fr-FR" sz="2000" dirty="0">
                    <a:ln w="12700">
                      <a:solidFill>
                        <a:schemeClr val="tx1"/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mbria Math"/>
                  </a:rPr>
                  <a:t> R </a:t>
                </a:r>
                <a14:m>
                  <m:oMath xmlns:m="http://schemas.openxmlformats.org/officeDocument/2006/math">
                    <m:r>
                      <a:rPr lang="fr-FR" sz="2000">
                        <a:ln w="12700">
                          <a:solidFill>
                            <a:sysClr val="windowText" lastClr="000000"/>
                          </a:solidFill>
                          <a:prstDash val="solid"/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de-CH" sz="2000">
                        <a:ln w="1270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de-CH" sz="2000" baseline="30000">
                        <a:ln w="1270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2000" baseline="30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421" y="1561526"/>
                <a:ext cx="263254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5253119" y="1977118"/>
            <a:ext cx="1939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p(x,</a:t>
            </a:r>
            <a:r>
              <a:rPr lang="el-G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μ</a:t>
            </a:r>
            <a:r>
              <a:rPr lang="de-CH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de-CH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 ↦(</a:t>
            </a:r>
            <a:r>
              <a:rPr lang="el-G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μ</a:t>
            </a:r>
            <a:r>
              <a:rPr lang="de-CH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de-CH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255266" y="3467859"/>
                <a:ext cx="19883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CH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 =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CH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CH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CH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de-CH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xn</m:t>
                        </m:r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266" y="3467859"/>
                <a:ext cx="1988323" cy="369332"/>
              </a:xfrm>
              <a:prstGeom prst="rect">
                <a:avLst/>
              </a:prstGeom>
              <a:blipFill>
                <a:blip r:embed="rId4"/>
                <a:stretch>
                  <a:fillRect l="-2454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2319625" y="6131136"/>
                <a:ext cx="8494633" cy="9134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CH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Exponential </a:t>
                </a:r>
                <a:r>
                  <a:rPr lang="de-CH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family</a:t>
                </a:r>
                <a:r>
                  <a:rPr lang="de-CH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p(x,</a:t>
                </a:r>
                <a:r>
                  <a:rPr lang="el-G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CH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,…,</a:t>
                </a:r>
                <a:r>
                  <a:rPr lang="el-G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CH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  <m:d>
                          <m:dPr>
                            <m:ctrlPr>
                              <a:rPr lang="de-C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CH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de-CH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000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p>
                    </m:sSup>
                    <m:r>
                      <m:rPr>
                        <m:sty m:val="p"/>
                      </m:rPr>
                      <a:rPr lang="de-CH" sz="2000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m:rPr>
                        <m:sty m:val="p"/>
                      </m:rPr>
                      <a:rPr lang="de-CH" sz="2000" baseline="-4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de-CH" sz="2000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CH" sz="2000" baseline="1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de-CH" sz="2000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aseline="46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de-CH" sz="2000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aseline="46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de-CH" sz="2000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CH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↦(</a:t>
                </a:r>
                <a:r>
                  <a:rPr lang="el-G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CH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,…,</a:t>
                </a:r>
                <a:r>
                  <a:rPr lang="el-G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n+1</a:t>
                </a:r>
                <a:r>
                  <a:rPr lang="de-CH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</a:p>
              <a:p>
                <a:r>
                  <a:rPr lang="de-CH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		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625" y="6131136"/>
                <a:ext cx="8494633" cy="913455"/>
              </a:xfrm>
              <a:prstGeom prst="rect">
                <a:avLst/>
              </a:prstGeom>
              <a:blipFill>
                <a:blip r:embed="rId5"/>
                <a:stretch>
                  <a:fillRect l="-790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/>
          <p:cNvGrpSpPr/>
          <p:nvPr/>
        </p:nvGrpSpPr>
        <p:grpSpPr>
          <a:xfrm>
            <a:off x="7128690" y="1535066"/>
            <a:ext cx="2992245" cy="2112805"/>
            <a:chOff x="5604689" y="1535065"/>
            <a:chExt cx="2992245" cy="2112805"/>
          </a:xfrm>
        </p:grpSpPr>
        <p:sp>
          <p:nvSpPr>
            <p:cNvPr id="52" name="Rectangle 51"/>
            <p:cNvSpPr/>
            <p:nvPr/>
          </p:nvSpPr>
          <p:spPr>
            <a:xfrm>
              <a:off x="5700928" y="2059765"/>
              <a:ext cx="2432419" cy="112007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necteur droit 19"/>
            <p:cNvCxnSpPr/>
            <p:nvPr/>
          </p:nvCxnSpPr>
          <p:spPr>
            <a:xfrm>
              <a:off x="6922216" y="1885389"/>
              <a:ext cx="0" cy="1419027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20"/>
            <p:cNvCxnSpPr/>
            <p:nvPr/>
          </p:nvCxnSpPr>
          <p:spPr>
            <a:xfrm flipH="1">
              <a:off x="5604689" y="3190110"/>
              <a:ext cx="2686744" cy="0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763520" y="3247760"/>
              <a:ext cx="4907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en-US" sz="20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271204" y="2979787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μ</a:t>
              </a:r>
              <a:endParaRPr lang="en-US" sz="2000" dirty="0"/>
            </a:p>
          </p:txBody>
        </p:sp>
        <p:sp>
          <p:nvSpPr>
            <p:cNvPr id="44" name="Rectangle 43"/>
            <p:cNvSpPr/>
            <p:nvPr/>
          </p:nvSpPr>
          <p:spPr>
            <a:xfrm flipH="1">
              <a:off x="6746608" y="1535065"/>
              <a:ext cx="5992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σ</a:t>
              </a:r>
              <a:endParaRPr lang="en-US" sz="2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558670" y="3591110"/>
            <a:ext cx="3133882" cy="2146179"/>
            <a:chOff x="5518857" y="3552395"/>
            <a:chExt cx="3133882" cy="214617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5673555" y="4135608"/>
              <a:ext cx="2399632" cy="113549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5518857" y="3552395"/>
              <a:ext cx="3133882" cy="2146179"/>
              <a:chOff x="5518857" y="3552395"/>
              <a:chExt cx="3133882" cy="2146179"/>
            </a:xfrm>
          </p:grpSpPr>
          <p:sp>
            <p:nvSpPr>
              <p:cNvPr id="53" name="Isosceles Triangle 52"/>
              <p:cNvSpPr/>
              <p:nvPr/>
            </p:nvSpPr>
            <p:spPr>
              <a:xfrm>
                <a:off x="5669073" y="4135608"/>
                <a:ext cx="2336844" cy="1123035"/>
              </a:xfrm>
              <a:prstGeom prst="triangle">
                <a:avLst>
                  <a:gd name="adj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cteur droit 19"/>
              <p:cNvCxnSpPr/>
              <p:nvPr/>
            </p:nvCxnSpPr>
            <p:spPr>
              <a:xfrm>
                <a:off x="5669073" y="3931004"/>
                <a:ext cx="0" cy="1419027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20"/>
              <p:cNvCxnSpPr/>
              <p:nvPr/>
            </p:nvCxnSpPr>
            <p:spPr>
              <a:xfrm flipH="1">
                <a:off x="5578844" y="5270756"/>
                <a:ext cx="2686744" cy="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8250065" y="507070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CH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𝜉</a:t>
                </a:r>
                <a:r>
                  <a:rPr lang="de-CH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532378" y="3552395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CH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𝜉</a:t>
                </a:r>
                <a:r>
                  <a:rPr lang="de-CH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700928" y="3837190"/>
                <a:ext cx="7395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(0,1)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647053" y="5277427"/>
                <a:ext cx="7395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(1,0)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518857" y="5298464"/>
                <a:ext cx="7395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2235738" y="763450"/>
                <a:ext cx="1560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de-CH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de-CH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de-CH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738" y="763450"/>
                <a:ext cx="1560866" cy="523220"/>
              </a:xfrm>
              <a:prstGeom prst="rect">
                <a:avLst/>
              </a:prstGeom>
              <a:blipFill>
                <a:blip r:embed="rId6"/>
                <a:stretch>
                  <a:fillRect r="-6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787984" y="3842076"/>
                <a:ext cx="19851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800" dirty="0" err="1">
                    <a:ea typeface="Cambria Math" panose="02040503050406030204" pitchFamily="18" charset="0"/>
                  </a:rPr>
                  <a:t>S</a:t>
                </a:r>
                <a:r>
                  <a:rPr lang="de-CH" sz="2800" baseline="-25000" dirty="0" err="1">
                    <a:ea typeface="Cambria Math" panose="02040503050406030204" pitchFamily="18" charset="0"/>
                  </a:rPr>
                  <a:t>n</a:t>
                </a:r>
                <a14:m>
                  <m:oMath xmlns:m="http://schemas.openxmlformats.org/officeDocument/2006/math">
                    <m:r>
                      <a:rPr lang="de-CH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984" y="3842076"/>
                <a:ext cx="1985164" cy="523220"/>
              </a:xfrm>
              <a:prstGeom prst="rect">
                <a:avLst/>
              </a:prstGeom>
              <a:blipFill>
                <a:blip r:embed="rId7"/>
                <a:stretch>
                  <a:fillRect l="-552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464214" y="4420510"/>
                <a:ext cx="2308935" cy="583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de-C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  <m:r>
                            <a:rPr lang="el-G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fr-FR" sz="1200" dirty="0">
                              <a:ln w="12700">
                                <a:solidFill>
                                  <a:schemeClr val="tx1"/>
                                </a:solidFill>
                                <a:prstDash val="solid"/>
                              </a:ln>
                              <a:solidFill>
                                <a:schemeClr val="bg2">
                                  <a:tint val="85000"/>
                                  <a:satMod val="155000"/>
                                </a:schemeClr>
                              </a:solidFill>
                              <a:effectLst>
                                <a:outerShdw blurRad="41275" dist="20320" dir="1800000" algn="tl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R</m:t>
                          </m:r>
                          <m:r>
                            <a:rPr lang="de-CH" sz="1200" i="1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sz="1200" i="1" baseline="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CH" sz="1200" i="1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a:rPr lang="de-C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  <m:r>
                            <a:rPr lang="de-CH" sz="1200" i="1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C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C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l-G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ξ</m:t>
                              </m:r>
                              <m:r>
                                <a:rPr lang="de-CH" sz="1200" i="1" baseline="30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  <m:r>
                            <a:rPr lang="de-C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de-CH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214" y="4420510"/>
                <a:ext cx="2308935" cy="583558"/>
              </a:xfrm>
              <a:prstGeom prst="rect">
                <a:avLst/>
              </a:prstGeom>
              <a:blipFill>
                <a:blip r:embed="rId8"/>
                <a:stretch>
                  <a:fillRect t="-100000" r="-16887" b="-15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5213567" y="3846313"/>
            <a:ext cx="2632544" cy="583558"/>
            <a:chOff x="3648009" y="3799381"/>
            <a:chExt cx="2632544" cy="583558"/>
          </a:xfrm>
        </p:grpSpPr>
        <p:sp>
          <p:nvSpPr>
            <p:cNvPr id="39" name="TextBox 38"/>
            <p:cNvSpPr txBox="1"/>
            <p:nvPr/>
          </p:nvSpPr>
          <p:spPr>
            <a:xfrm>
              <a:off x="3648009" y="3856580"/>
              <a:ext cx="2632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mbria Math"/>
                </a:rPr>
                <a:t>E </a:t>
              </a:r>
              <a:r>
                <a:rPr lang="fr-FR" dirty="0">
                  <a:ln w="12700">
                    <a:solidFill>
                      <a:sysClr val="windowText" lastClr="000000"/>
                    </a:solidFill>
                    <a:prstDash val="solid"/>
                  </a:ln>
                  <a:latin typeface="Cambria Math"/>
                </a:rPr>
                <a:t>=</a:t>
              </a:r>
              <a:r>
                <a:rPr lang="fr-FR" dirty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mbria Math"/>
                </a:rPr>
                <a:t> </a:t>
              </a:r>
              <a:endParaRPr lang="en-US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3878618" y="3799381"/>
                  <a:ext cx="2308935" cy="5835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de-C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el-GR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fr-FR" sz="1200" dirty="0">
                                <a:ln w="12700">
                                  <a:solidFill>
                                    <a:schemeClr val="tx1"/>
                                  </a:solidFill>
                                  <a:prstDash val="solid"/>
                                </a:ln>
                                <a:solidFill>
                                  <a:schemeClr val="bg2">
                                    <a:tint val="85000"/>
                                    <a:satMod val="155000"/>
                                  </a:schemeClr>
                                </a:solidFill>
                                <a:effectLst>
                                  <a:outerShdw blurRad="41275" dist="20320" dir="1800000" algn="tl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de-CH" sz="1200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de-C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</m:t>
                            </m:r>
                            <m:r>
                              <m:rPr>
                                <m:sty m:val="p"/>
                              </m:rPr>
                              <a:rPr lang="el-GR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  <m:r>
                              <m:rPr>
                                <m:sty m:val="p"/>
                              </m:rPr>
                              <a:rPr lang="de-CH" sz="1200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de-C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de-C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l-GR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m:rPr>
                                    <m:sty m:val="p"/>
                                  </m:rPr>
                                  <a:rPr lang="de-CH" sz="1200" baseline="30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</m:nary>
                            <m:r>
                              <a:rPr lang="de-C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de-CH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8618" y="3799381"/>
                  <a:ext cx="2308935" cy="583558"/>
                </a:xfrm>
                <a:prstGeom prst="rect">
                  <a:avLst/>
                </a:prstGeom>
                <a:blipFill>
                  <a:blip r:embed="rId9"/>
                  <a:stretch>
                    <a:fillRect t="-100000" r="-12665" b="-151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Rectangle 60"/>
          <p:cNvSpPr/>
          <p:nvPr/>
        </p:nvSpPr>
        <p:spPr>
          <a:xfrm>
            <a:off x="5213567" y="4404513"/>
            <a:ext cx="25439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p(x,</a:t>
            </a:r>
            <a:r>
              <a:rPr lang="el-G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ξ</a:t>
            </a:r>
            <a:r>
              <a:rPr lang="de-CH" sz="1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e-CH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,…,</a:t>
            </a:r>
            <a:r>
              <a:rPr lang="el-G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ξ</a:t>
            </a:r>
            <a:r>
              <a:rPr lang="de-CH" sz="1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n+1</a:t>
            </a:r>
            <a:r>
              <a:rPr lang="de-CH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) ↦(</a:t>
            </a:r>
            <a:r>
              <a:rPr lang="el-G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ξ</a:t>
            </a:r>
            <a:r>
              <a:rPr lang="de-CH" sz="1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e-CH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,…,</a:t>
            </a:r>
            <a:r>
              <a:rPr lang="el-G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ξ</a:t>
            </a:r>
            <a:r>
              <a:rPr lang="de-CH" sz="1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de-CH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)  </a:t>
            </a:r>
            <a:endParaRPr lang="en-US" sz="1400" dirty="0"/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348068" y="-150871"/>
            <a:ext cx="11843932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Examples of statistical models  (regular/identifiable)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872" y="1955383"/>
            <a:ext cx="1388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Negative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curvature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-165950" y="4365296"/>
            <a:ext cx="2228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Positive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Curvature: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Multinomial</a:t>
            </a:r>
          </a:p>
          <a:p>
            <a:pPr algn="ctr"/>
            <a:r>
              <a:rPr lang="en-US" sz="2400" dirty="0" err="1" smtClean="0">
                <a:solidFill>
                  <a:srgbClr val="FF0000"/>
                </a:solidFill>
              </a:rPr>
              <a:t>Multinoulli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Discrete dist.</a:t>
            </a:r>
          </a:p>
          <a:p>
            <a:pPr algn="ctr"/>
            <a:r>
              <a:rPr lang="en-US" sz="2400" dirty="0" err="1" smtClean="0">
                <a:solidFill>
                  <a:srgbClr val="FF0000"/>
                </a:solidFill>
              </a:rPr>
              <a:t>Categorial</a:t>
            </a:r>
            <a:r>
              <a:rPr lang="en-US" sz="2400" dirty="0" smtClean="0">
                <a:solidFill>
                  <a:srgbClr val="FF0000"/>
                </a:solidFill>
              </a:rPr>
              <a:t> dist.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50230" y="2403730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Upper half-plane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135959" y="4441494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71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k-mean 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741" y="1157154"/>
            <a:ext cx="11454516" cy="5013058"/>
          </a:xfrm>
        </p:spPr>
        <p:txBody>
          <a:bodyPr>
            <a:normAutofit/>
          </a:bodyPr>
          <a:lstStyle/>
          <a:p>
            <a:r>
              <a:rPr lang="en-US" dirty="0" smtClean="0"/>
              <a:t>NP-complete when k&gt;1 and d&gt;1</a:t>
            </a:r>
          </a:p>
          <a:p>
            <a:r>
              <a:rPr lang="en-US" dirty="0" smtClean="0"/>
              <a:t>Local, global and probabilistic heuristics to find good k-means clustering </a:t>
            </a:r>
          </a:p>
          <a:p>
            <a:r>
              <a:rPr lang="en-US" dirty="0" smtClean="0"/>
              <a:t>Easy dynamic programming (DP) when d=1: Interval clustering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Speed calculation of mean/variance of clusters using Look-Up-Tables (summed area tables) </a:t>
            </a:r>
          </a:p>
          <a:p>
            <a:endParaRPr lang="en-US" dirty="0"/>
          </a:p>
          <a:p>
            <a:r>
              <a:rPr lang="en-US" dirty="0" smtClean="0"/>
              <a:t>Can perform model selection and also give constraints on cluster sizes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4293" y="6273225"/>
            <a:ext cx="11982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Optimal Interval Clustering: Application to Bregman Clustering and Statistical Mixture Learning. IEEE Signal Process. Lett. </a:t>
            </a:r>
            <a:r>
              <a:rPr lang="en-US" sz="1600" b="1" dirty="0" smtClean="0">
                <a:solidFill>
                  <a:srgbClr val="00B050"/>
                </a:solidFill>
              </a:rPr>
              <a:t>21(10) (</a:t>
            </a:r>
            <a:r>
              <a:rPr lang="en-US" sz="1600" b="1" dirty="0">
                <a:solidFill>
                  <a:srgbClr val="00B050"/>
                </a:solidFill>
              </a:rPr>
              <a:t>2014</a:t>
            </a:r>
            <a:r>
              <a:rPr lang="en-US" sz="1600" b="1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sz="1600" dirty="0">
                <a:hlinkClick r:id="rId2"/>
              </a:rPr>
              <a:t>https://arxiv.org/abs/1403.2485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086" y="2897915"/>
            <a:ext cx="46958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137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521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clustering (d&gt;1)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8" y="948366"/>
            <a:ext cx="7672000" cy="47360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521" y="5816359"/>
            <a:ext cx="112374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Bregman centroids </a:t>
            </a:r>
            <a:r>
              <a:rPr lang="en-US" sz="2800" dirty="0" smtClean="0"/>
              <a:t>are centers of mass, independent of the generator</a:t>
            </a:r>
          </a:p>
          <a:p>
            <a:r>
              <a:rPr lang="en-US" sz="2800" dirty="0" smtClean="0"/>
              <a:t>Compared to squared Euclidean k-means, </a:t>
            </a:r>
            <a:r>
              <a:rPr lang="en-US" sz="2800" u="sng" dirty="0" smtClean="0"/>
              <a:t>only the assignment step changes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158285443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38" y="3352105"/>
            <a:ext cx="5838737" cy="668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27" y="-74736"/>
            <a:ext cx="1177357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k-MLE: Inferring statistical mixtures a la k-Means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1923" y="5135066"/>
            <a:ext cx="105813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Online k-MLE for Mixture Modeling with Exponential Families, GSI </a:t>
            </a:r>
            <a:r>
              <a:rPr lang="en-US" sz="1600" dirty="0" smtClean="0">
                <a:solidFill>
                  <a:schemeClr val="accent6"/>
                </a:solidFill>
              </a:rPr>
              <a:t>2015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On learning statistical mixtures maximizing the complete </a:t>
            </a:r>
            <a:r>
              <a:rPr lang="en-US" sz="1600" dirty="0" smtClean="0">
                <a:solidFill>
                  <a:schemeClr val="accent6"/>
                </a:solidFill>
              </a:rPr>
              <a:t>likelihood, AIP 2014</a:t>
            </a:r>
          </a:p>
          <a:p>
            <a:r>
              <a:rPr lang="en-US" sz="1600" dirty="0" err="1">
                <a:solidFill>
                  <a:schemeClr val="accent6"/>
                </a:solidFill>
              </a:rPr>
              <a:t>Hartigan's</a:t>
            </a:r>
            <a:r>
              <a:rPr lang="en-US" sz="1600" dirty="0">
                <a:solidFill>
                  <a:schemeClr val="accent6"/>
                </a:solidFill>
              </a:rPr>
              <a:t> Method for k-MLE: Mixture Modeling with </a:t>
            </a:r>
            <a:r>
              <a:rPr lang="en-US" sz="1600" dirty="0" err="1">
                <a:solidFill>
                  <a:schemeClr val="accent6"/>
                </a:solidFill>
              </a:rPr>
              <a:t>Wishart</a:t>
            </a:r>
            <a:r>
              <a:rPr lang="en-US" sz="1600" dirty="0">
                <a:solidFill>
                  <a:schemeClr val="accent6"/>
                </a:solidFill>
              </a:rPr>
              <a:t> Distributions and Its Application to Motion Retrieval, GTI 2014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A New Implementation of k-MLE for Mixture Modeling of </a:t>
            </a:r>
            <a:r>
              <a:rPr lang="en-US" sz="1600" dirty="0" err="1">
                <a:solidFill>
                  <a:schemeClr val="accent6"/>
                </a:solidFill>
              </a:rPr>
              <a:t>Wishart</a:t>
            </a:r>
            <a:r>
              <a:rPr lang="en-US" sz="1600" dirty="0">
                <a:solidFill>
                  <a:schemeClr val="accent6"/>
                </a:solidFill>
              </a:rPr>
              <a:t> Distributions, GSI 2013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Fast Learning of Gamma Mixture Models with k-MLE, SIMBAD 2013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k-MLE: A fast algorithm for learning statistical mixture models, ICASSP 2012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k-MLE for mixtures of generalized Gaussians, ICPR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7838" y="1148663"/>
            <a:ext cx="71445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Bijection between regular Bregman divergences</a:t>
            </a:r>
          </a:p>
          <a:p>
            <a:r>
              <a:rPr lang="en-US" sz="2800" dirty="0" smtClean="0"/>
              <a:t>and regular (dual) exponential families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27838" y="2574894"/>
            <a:ext cx="72648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Maximum log-likelihood estimate (exp. Family)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=</a:t>
            </a:r>
            <a:r>
              <a:rPr lang="en-US" sz="2800" b="1" dirty="0" smtClean="0">
                <a:solidFill>
                  <a:srgbClr val="FF0000"/>
                </a:solidFill>
              </a:rPr>
              <a:t> dual Bregman centroid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484" y="4467303"/>
            <a:ext cx="11692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Classification Expectation-Maximization </a:t>
            </a:r>
            <a:r>
              <a:rPr lang="en-US" sz="2400" dirty="0" smtClean="0"/>
              <a:t>(CEM) yields a </a:t>
            </a:r>
            <a:r>
              <a:rPr lang="en-US" sz="2400" b="1" dirty="0" smtClean="0">
                <a:solidFill>
                  <a:srgbClr val="FF0000"/>
                </a:solidFill>
              </a:rPr>
              <a:t>dual Bregman k-means </a:t>
            </a:r>
            <a:r>
              <a:rPr lang="en-US" sz="2400" dirty="0" smtClean="0"/>
              <a:t>for mixtures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f exponential families (however, k-MLE is not consistent)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369726" y="77933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arxiv:1203.5181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05" y="2029370"/>
            <a:ext cx="6619875" cy="552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37" y="3905887"/>
            <a:ext cx="3363592" cy="640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710" y="1108904"/>
            <a:ext cx="3819787" cy="1870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423" y="2976421"/>
            <a:ext cx="4462951" cy="15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59" y="0"/>
            <a:ext cx="1177256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MLE as a Bregman centroid for exponential families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1" y="1400175"/>
            <a:ext cx="119157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008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73" y="118635"/>
            <a:ext cx="11732812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K-MLE: Classification Expectation-Maximization (CEM)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0301" y="5265017"/>
            <a:ext cx="542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Additive Bregman </a:t>
            </a:r>
            <a:r>
              <a:rPr lang="en-US" sz="2800" dirty="0" err="1" smtClean="0"/>
              <a:t>Voronoi</a:t>
            </a:r>
            <a:r>
              <a:rPr lang="en-US" sz="2800" dirty="0" smtClean="0"/>
              <a:t> diagrams</a:t>
            </a:r>
          </a:p>
          <a:p>
            <a:r>
              <a:rPr lang="en-US" sz="2800" dirty="0" smtClean="0"/>
              <a:t>Biased, not consistent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53" y="1121642"/>
            <a:ext cx="10953750" cy="4143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0842" y="6268024"/>
            <a:ext cx="11518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On learning statistical mixtures maximizing the complete likelihood, AIP 2014</a:t>
            </a:r>
          </a:p>
        </p:txBody>
      </p:sp>
    </p:spTree>
    <p:extLst>
      <p:ext uri="{BB962C8B-B14F-4D97-AF65-F5344CB8AC3E}">
        <p14:creationId xmlns:p14="http://schemas.microsoft.com/office/powerpoint/2010/main" val="428118617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297" y="18224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soft-clustering: Generalize expectation-maximization (EM) algorithm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2289108"/>
            <a:ext cx="5919107" cy="3923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097" y="2289108"/>
            <a:ext cx="5917746" cy="39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145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076450"/>
            <a:ext cx="8524875" cy="27051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K-means++ probabilistic seeding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573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463" y="6704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K-means++ probabilistic seeding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673" y="995465"/>
            <a:ext cx="6324600" cy="1428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8" y="2800172"/>
            <a:ext cx="11063949" cy="30648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64955" y="6241008"/>
            <a:ext cx="10381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Total Jensen divergences: Definition, properties and clustering. ICASSP 2015</a:t>
            </a:r>
          </a:p>
        </p:txBody>
      </p:sp>
    </p:spTree>
    <p:extLst>
      <p:ext uri="{BB962C8B-B14F-4D97-AF65-F5344CB8AC3E}">
        <p14:creationId xmlns:p14="http://schemas.microsoft.com/office/powerpoint/2010/main" val="391616202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8575"/>
            <a:ext cx="94297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094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39" y="14540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Hierarchical clustering (Ward criterion)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5286" y="5928548"/>
            <a:ext cx="11908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</a:rPr>
              <a:t>Telgarsky, </a:t>
            </a:r>
            <a:r>
              <a:rPr lang="en-US" sz="2000" b="1" dirty="0" err="1">
                <a:solidFill>
                  <a:srgbClr val="00B050"/>
                </a:solidFill>
                <a:latin typeface="Arial" panose="020B0604020202020204" pitchFamily="34" charset="0"/>
              </a:rPr>
              <a:t>Matus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</a:rPr>
              <a:t>, and </a:t>
            </a:r>
            <a:r>
              <a:rPr lang="en-US" sz="2000" b="1" dirty="0" err="1">
                <a:solidFill>
                  <a:srgbClr val="00B050"/>
                </a:solidFill>
                <a:latin typeface="Arial" panose="020B0604020202020204" pitchFamily="34" charset="0"/>
              </a:rPr>
              <a:t>Sanjoy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Arial" panose="020B0604020202020204" pitchFamily="34" charset="0"/>
              </a:rPr>
              <a:t>Dasgupta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</a:rPr>
              <a:t>. "Agglomerative Bregman Clustering." (2012).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5" y="1581675"/>
            <a:ext cx="6305550" cy="191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6" y="3986533"/>
            <a:ext cx="5815633" cy="1451682"/>
          </a:xfrm>
          <a:prstGeom prst="rect">
            <a:avLst/>
          </a:prstGeom>
        </p:spPr>
      </p:pic>
      <p:pic>
        <p:nvPicPr>
          <p:cNvPr id="1026" name="Picture 2" descr="Image result for ward cluste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015" y="1335462"/>
            <a:ext cx="5714248" cy="35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02094" y="5129384"/>
            <a:ext cx="218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inversions…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56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Non-regular statistical models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424" y="1011808"/>
            <a:ext cx="10419080" cy="514210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identifiable </a:t>
            </a:r>
            <a:r>
              <a:rPr lang="en-US" dirty="0" smtClean="0"/>
              <a:t>models happen often in practice…</a:t>
            </a:r>
          </a:p>
          <a:p>
            <a:endParaRPr lang="en-US" dirty="0" smtClean="0"/>
          </a:p>
          <a:p>
            <a:r>
              <a:rPr lang="en-US" dirty="0" smtClean="0"/>
              <a:t>Usually, </a:t>
            </a:r>
            <a:r>
              <a:rPr lang="en-US" dirty="0" smtClean="0">
                <a:solidFill>
                  <a:srgbClr val="FF0000"/>
                </a:solidFill>
              </a:rPr>
              <a:t>hierarchical models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Gaussian mixture models (GMMs)</a:t>
            </a:r>
          </a:p>
          <a:p>
            <a:pPr lvl="1"/>
            <a:r>
              <a:rPr lang="en-US" dirty="0" smtClean="0"/>
              <a:t>Multi-layer </a:t>
            </a:r>
            <a:r>
              <a:rPr lang="en-US" dirty="0" err="1" smtClean="0"/>
              <a:t>perceptrons</a:t>
            </a:r>
            <a:r>
              <a:rPr lang="en-US" dirty="0" smtClean="0"/>
              <a:t> (MLP)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Semi-definite matrix: Singular Semi-Riemannian manifolds</a:t>
            </a:r>
          </a:p>
          <a:p>
            <a:endParaRPr lang="en-US" dirty="0"/>
          </a:p>
          <a:p>
            <a:r>
              <a:rPr lang="en-US" dirty="0" smtClean="0"/>
              <a:t>Cramer-Rao lower bounds does not hold, need different theory for model selection (BIC, MDL), natural gradient and plateau in learning, etc.</a:t>
            </a:r>
            <a:endParaRPr lang="en-US" dirty="0"/>
          </a:p>
        </p:txBody>
      </p:sp>
      <p:pic>
        <p:nvPicPr>
          <p:cNvPr id="3074" name="Picture 2" descr="Image result for watanabe singular 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503" y="568960"/>
            <a:ext cx="2145474" cy="32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5072" y="6181344"/>
            <a:ext cx="12185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6"/>
                </a:solidFill>
              </a:rPr>
              <a:t>Lightlike</a:t>
            </a:r>
            <a:r>
              <a:rPr lang="en-US" sz="2800" b="1" dirty="0">
                <a:solidFill>
                  <a:schemeClr val="accent6"/>
                </a:solidFill>
              </a:rPr>
              <a:t> </a:t>
            </a:r>
            <a:r>
              <a:rPr lang="en-US" sz="2800" b="1" dirty="0" err="1">
                <a:solidFill>
                  <a:schemeClr val="accent6"/>
                </a:solidFill>
              </a:rPr>
              <a:t>Neuromanifolds</a:t>
            </a:r>
            <a:r>
              <a:rPr lang="en-US" sz="2800" b="1" dirty="0">
                <a:solidFill>
                  <a:schemeClr val="accent6"/>
                </a:solidFill>
              </a:rPr>
              <a:t>, Occam's Razor and Deep Learning, arXiv:1905.11027</a:t>
            </a:r>
          </a:p>
        </p:txBody>
      </p:sp>
    </p:spTree>
    <p:extLst>
      <p:ext uri="{BB962C8B-B14F-4D97-AF65-F5344CB8AC3E}">
        <p14:creationId xmlns:p14="http://schemas.microsoft.com/office/powerpoint/2010/main" val="29537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804" y="501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Extending to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" y="2754009"/>
            <a:ext cx="6619875" cy="866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089" y="2155099"/>
            <a:ext cx="6884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more general </a:t>
            </a:r>
            <a:r>
              <a:rPr lang="en-US" sz="2800" b="1" dirty="0" smtClean="0">
                <a:solidFill>
                  <a:srgbClr val="FF0000"/>
                </a:solidFill>
              </a:rPr>
              <a:t>directional derivatives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89" y="1422020"/>
            <a:ext cx="6953250" cy="56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339" y="1065475"/>
            <a:ext cx="5157687" cy="30669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089" y="3802345"/>
            <a:ext cx="360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Subgradient</a:t>
            </a:r>
            <a:r>
              <a:rPr lang="en-US" sz="2800" dirty="0" smtClean="0"/>
              <a:t> derivatives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026" y="4343400"/>
            <a:ext cx="8124825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910" y="4908202"/>
            <a:ext cx="14943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Bregman</a:t>
            </a:r>
          </a:p>
          <a:p>
            <a:pPr algn="ctr"/>
            <a:r>
              <a:rPr lang="en-US" sz="2800" dirty="0" smtClean="0"/>
              <a:t>Ward</a:t>
            </a:r>
          </a:p>
          <a:p>
            <a:pPr algn="ctr"/>
            <a:r>
              <a:rPr lang="en-US" sz="2800" dirty="0" smtClean="0"/>
              <a:t>Criterion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919495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9803" y="5011"/>
            <a:ext cx="118123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Another generalization of Bregman divergences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1" y="948784"/>
            <a:ext cx="59245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18" y="1148808"/>
            <a:ext cx="1790700" cy="48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8985"/>
            <a:ext cx="7134225" cy="923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931" y="6103477"/>
            <a:ext cx="11942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Gordon,  Approximate Solutions to Markov Decision Processes. CMU PhD, 1999.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643" y="2374944"/>
            <a:ext cx="5612188" cy="340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837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72" y="-22308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Clustering with mixed </a:t>
            </a:r>
            <a:r>
              <a:rPr lang="en-US" b="1" dirty="0">
                <a:solidFill>
                  <a:schemeClr val="accent1"/>
                </a:solidFill>
              </a:rPr>
              <a:t>α-Divergences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7696" y="6457890"/>
            <a:ext cx="11204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On Clustering Histograms with k-Means by Using Mixed α-Divergences. Entropy 16(6): 3273-3301 (2014)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93" y="655563"/>
            <a:ext cx="5487104" cy="661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6" y="741870"/>
            <a:ext cx="5240468" cy="413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8555" y="78889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14" y="1316660"/>
            <a:ext cx="4190775" cy="2480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14" y="3737802"/>
            <a:ext cx="3972825" cy="27200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5104" y="30605"/>
            <a:ext cx="647161" cy="6273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5888" y="1495991"/>
            <a:ext cx="3705309" cy="48427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57808" y="3461712"/>
            <a:ext cx="3233962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Heinz means </a:t>
            </a:r>
            <a:r>
              <a:rPr lang="en-US" sz="2400" dirty="0" smtClean="0"/>
              <a:t>interpolate</a:t>
            </a:r>
          </a:p>
          <a:p>
            <a:pPr algn="ctr"/>
            <a:r>
              <a:rPr lang="en-US" sz="2400" dirty="0"/>
              <a:t>t</a:t>
            </a:r>
            <a:r>
              <a:rPr lang="en-US" sz="2400" dirty="0" smtClean="0"/>
              <a:t>he arithmetic and the</a:t>
            </a:r>
          </a:p>
          <a:p>
            <a:pPr algn="ctr"/>
            <a:r>
              <a:rPr lang="en-US" sz="2400" dirty="0"/>
              <a:t>g</a:t>
            </a:r>
            <a:r>
              <a:rPr lang="en-US" sz="2400" dirty="0" smtClean="0"/>
              <a:t>eometric means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36157" y="1131994"/>
            <a:ext cx="305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K-means (hard/flat clustering)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93371" y="1221968"/>
            <a:ext cx="3221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EM (soft/generative clustering)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689" y="2120774"/>
            <a:ext cx="2907912" cy="5963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5289" y="2837366"/>
            <a:ext cx="2704765" cy="505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7977" y="5334326"/>
            <a:ext cx="2930599" cy="34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45" y="-8746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Hierarchical mixtures of exponential families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3610" y="64886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solidFill>
                  <a:srgbClr val="00B050"/>
                </a:solidFill>
                <a:effectLst/>
                <a:latin typeface="Open Sans"/>
              </a:rPr>
              <a:t>Simplification and hierarchical representations of mixtures of exponential families. </a:t>
            </a:r>
            <a:r>
              <a:rPr lang="en-US" i="0" u="none" strike="noStrike" dirty="0" smtClean="0">
                <a:solidFill>
                  <a:srgbClr val="00B050"/>
                </a:solidFill>
                <a:effectLst/>
                <a:latin typeface="Open Sans"/>
              </a:rPr>
              <a:t>Signal Processing 90(12)</a:t>
            </a:r>
            <a:r>
              <a:rPr lang="en-US" i="0" dirty="0" smtClean="0">
                <a:solidFill>
                  <a:srgbClr val="00B050"/>
                </a:solidFill>
                <a:effectLst/>
                <a:latin typeface="Open Sans"/>
              </a:rPr>
              <a:t>: 3197-3212 (2010)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738" y="1016442"/>
            <a:ext cx="4154024" cy="2473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377" y="3719010"/>
            <a:ext cx="4842012" cy="2704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724" y="3767227"/>
            <a:ext cx="4447761" cy="2721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935" y="1502073"/>
            <a:ext cx="4545249" cy="1010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832" y="2835734"/>
            <a:ext cx="4521772" cy="8832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969976"/>
            <a:ext cx="7986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Hierarchical clustering with </a:t>
            </a:r>
            <a:r>
              <a:rPr lang="en-US" sz="2000" b="1" dirty="0" smtClean="0">
                <a:solidFill>
                  <a:srgbClr val="FF0000"/>
                </a:solidFill>
              </a:rPr>
              <a:t>Bregman sided </a:t>
            </a:r>
            <a:r>
              <a:rPr lang="en-US" sz="2000" b="1" dirty="0" smtClean="0"/>
              <a:t>and </a:t>
            </a:r>
            <a:r>
              <a:rPr lang="en-US" sz="2000" b="1" dirty="0" smtClean="0">
                <a:solidFill>
                  <a:srgbClr val="FF0000"/>
                </a:solidFill>
              </a:rPr>
              <a:t>symmetrized divergences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318" y="2497246"/>
            <a:ext cx="2695297" cy="39598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982" y="1669212"/>
            <a:ext cx="3011850" cy="5847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Learning &amp; simplifying</a:t>
            </a:r>
          </a:p>
          <a:p>
            <a:pPr algn="ctr"/>
            <a:r>
              <a:rPr lang="en-US" sz="1600" dirty="0" smtClean="0"/>
              <a:t>Gaussian mixture models (GMMs)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09795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90" y="158156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Conformal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541" y="4584727"/>
            <a:ext cx="10515600" cy="63132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Total Bregman divergences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total Jensen divergences</a:t>
            </a:r>
            <a:r>
              <a:rPr lang="en-US" dirty="0" smtClean="0"/>
              <a:t>, etc.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580" y="5395224"/>
            <a:ext cx="115108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On Conformal Divergences and Their Population Minimizers. IEEE Trans. Information Theory 62(1) (2016</a:t>
            </a:r>
            <a:r>
              <a:rPr lang="en-US" sz="2000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dirty="0">
                <a:solidFill>
                  <a:srgbClr val="00B050"/>
                </a:solidFill>
              </a:rPr>
              <a:t>Total Jensen divergences: Definition, properties and clustering. </a:t>
            </a:r>
            <a:r>
              <a:rPr lang="en-US" dirty="0">
                <a:solidFill>
                  <a:srgbClr val="00B050"/>
                </a:solidFill>
                <a:hlinkClick r:id="rId2"/>
              </a:rPr>
              <a:t>ICASSP 2015</a:t>
            </a:r>
            <a:r>
              <a:rPr lang="en-US" dirty="0">
                <a:solidFill>
                  <a:srgbClr val="00B050"/>
                </a:solidFill>
              </a:rPr>
              <a:t>: </a:t>
            </a:r>
            <a:r>
              <a:rPr lang="en-US" dirty="0" smtClean="0">
                <a:solidFill>
                  <a:srgbClr val="00B050"/>
                </a:solidFill>
              </a:rPr>
              <a:t>2016-2020</a:t>
            </a:r>
          </a:p>
          <a:p>
            <a:r>
              <a:rPr lang="en-US" dirty="0">
                <a:solidFill>
                  <a:srgbClr val="00B050"/>
                </a:solidFill>
              </a:rPr>
              <a:t>Shape Retrieval Using Hierarchical Total Bregman Soft Clustering. </a:t>
            </a:r>
            <a:r>
              <a:rPr lang="en-US" dirty="0">
                <a:solidFill>
                  <a:srgbClr val="00B050"/>
                </a:solidFill>
                <a:hlinkClick r:id="rId3"/>
              </a:rPr>
              <a:t>IEEE Trans. Pattern Anal. Mach. </a:t>
            </a:r>
            <a:r>
              <a:rPr lang="en-US" dirty="0" err="1">
                <a:solidFill>
                  <a:srgbClr val="00B050"/>
                </a:solidFill>
                <a:hlinkClick r:id="rId3"/>
              </a:rPr>
              <a:t>Intell</a:t>
            </a:r>
            <a:r>
              <a:rPr lang="en-US" dirty="0">
                <a:solidFill>
                  <a:srgbClr val="00B050"/>
                </a:solidFill>
                <a:hlinkClick r:id="rId3"/>
              </a:rPr>
              <a:t>. 34(12)</a:t>
            </a:r>
            <a:r>
              <a:rPr lang="en-US" dirty="0">
                <a:solidFill>
                  <a:srgbClr val="00B050"/>
                </a:solidFill>
              </a:rPr>
              <a:t>: 2407-2419 (2012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b="1" dirty="0"/>
              <a:t>Total Bregman Divergence and Its Applications to DTI Analysis.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IEEE Trans. Med. Imaging 30(2)</a:t>
            </a:r>
            <a:r>
              <a:rPr lang="en-US" dirty="0"/>
              <a:t>: 475-483 (2011)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rgbClr val="00B050"/>
              </a:solidFill>
            </a:endParaRP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3074" name="Picture 2" descr="\mathbf{D}_{F, \kappa}\left[\xi : \xi^{\prime}\right] :=\kappa(\xi) \mathbf{B}_{F}\left[\xi : \xi^{\prime}\right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67" y="2558632"/>
            <a:ext cx="6791650" cy="6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2541" y="3609892"/>
            <a:ext cx="100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the right-sided centroid: Amount to reweight the points according to a positive conformal factor.</a:t>
            </a:r>
          </a:p>
          <a:p>
            <a:r>
              <a:rPr lang="en-US" dirty="0" smtClean="0"/>
              <a:t>Related to conformal geometry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842" y="1373863"/>
            <a:ext cx="44767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64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175559"/>
            <a:ext cx="1124606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Conformal distances in machine learning: SVM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Conformal kernel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Conformal Riemannian metric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2853" y="6073188"/>
            <a:ext cx="11089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Wu, Si, and Shun-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ichi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Amari. "Conformal Transformation of Kernel Functions: A Data-dependent Way to Improve Support Vector Machine Classifiers." </a:t>
            </a:r>
            <a:r>
              <a:rPr lang="en-US" b="1" i="1" dirty="0">
                <a:solidFill>
                  <a:schemeClr val="accent6"/>
                </a:solidFill>
                <a:latin typeface="Arial" panose="020B0604020202020204" pitchFamily="34" charset="0"/>
              </a:rPr>
              <a:t>Neural Processing Letters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 15.1 (2002): 59-67.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341" y="1825625"/>
            <a:ext cx="3190875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775201"/>
            <a:ext cx="5905500" cy="695325"/>
          </a:xfrm>
          <a:prstGeom prst="rect">
            <a:avLst/>
          </a:prstGeom>
        </p:spPr>
      </p:pic>
      <p:pic>
        <p:nvPicPr>
          <p:cNvPr id="5124" name="Picture 4" descr="SVM_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44" y="1609290"/>
            <a:ext cx="3348805" cy="23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Image result for svm kern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8" name="Picture 8" descr="Kernel Machine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003" y="4149732"/>
            <a:ext cx="3858268" cy="17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8567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52" y="4462"/>
            <a:ext cx="1192075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</a:rPr>
              <a:t>Shape Retrieval Using Hierarchical Total Bregman Soft Clustering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17141" y="6488668"/>
            <a:ext cx="209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TPAMI 34, 2012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" y="1158756"/>
            <a:ext cx="4839923" cy="3930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56" y="1151836"/>
            <a:ext cx="7316544" cy="26649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952" y="4008933"/>
            <a:ext cx="4841374" cy="2849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752" y="5237285"/>
            <a:ext cx="5791200" cy="942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484" y="5374743"/>
            <a:ext cx="1266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-center: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645683" y="5949427"/>
            <a:ext cx="3265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Robust to noise/outliers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89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62" y="5133795"/>
            <a:ext cx="4366864" cy="1358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61" y="3059046"/>
            <a:ext cx="4220667" cy="1547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52" y="-272963"/>
            <a:ext cx="1180331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</a:rPr>
              <a:t>Total Bregman divergence and its applications to DTI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" y="735781"/>
            <a:ext cx="5339214" cy="2337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233" y="2730236"/>
            <a:ext cx="6692395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326" y="814111"/>
            <a:ext cx="4566026" cy="19543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612542" y="515762"/>
            <a:ext cx="5844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medical imaging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30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(2), </a:t>
            </a:r>
            <a:r>
              <a:rPr lang="en-US" sz="1600" dirty="0" smtClean="0">
                <a:solidFill>
                  <a:srgbClr val="222222"/>
                </a:solidFill>
                <a:latin typeface="Arial" panose="020B0604020202020204" pitchFamily="34" charset="0"/>
              </a:rPr>
              <a:t>475-483, 2010.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52" y="4717912"/>
            <a:ext cx="52006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2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16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Total Bregman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Image result for total bregman div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86" y="1060649"/>
            <a:ext cx="809625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86" y="5302686"/>
            <a:ext cx="5494583" cy="1409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68704" y="5647282"/>
            <a:ext cx="38590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Invariant to axis rotation</a:t>
            </a:r>
          </a:p>
        </p:txBody>
      </p:sp>
    </p:spTree>
    <p:extLst>
      <p:ext uri="{BB962C8B-B14F-4D97-AF65-F5344CB8AC3E}">
        <p14:creationId xmlns:p14="http://schemas.microsoft.com/office/powerpoint/2010/main" val="1027524831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80" y="6947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Total Jensen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98" y="4171000"/>
            <a:ext cx="9225998" cy="251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492" y="288066"/>
            <a:ext cx="4086308" cy="3805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31092" y="2630704"/>
            <a:ext cx="38590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Invariant to axis rotation</a:t>
            </a:r>
          </a:p>
        </p:txBody>
      </p:sp>
    </p:spTree>
    <p:extLst>
      <p:ext uri="{BB962C8B-B14F-4D97-AF65-F5344CB8AC3E}">
        <p14:creationId xmlns:p14="http://schemas.microsoft.com/office/powerpoint/2010/main" val="323566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curvature (1975)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2" y="2500308"/>
            <a:ext cx="6415875" cy="4068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9709" y="1120027"/>
            <a:ext cx="8030958" cy="1323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Use of differential geometry to study the </a:t>
            </a:r>
            <a:r>
              <a:rPr lang="en-US" sz="4000" dirty="0" smtClean="0">
                <a:solidFill>
                  <a:srgbClr val="FF0000"/>
                </a:solidFill>
              </a:rPr>
              <a:t>information loss  </a:t>
            </a:r>
            <a:r>
              <a:rPr lang="en-US" sz="4000" dirty="0" smtClean="0"/>
              <a:t>in estimation</a:t>
            </a:r>
            <a:endParaRPr lang="en-US" sz="4000" dirty="0"/>
          </a:p>
        </p:txBody>
      </p:sp>
      <p:pic>
        <p:nvPicPr>
          <p:cNvPr id="6146" name="Picture 2" descr="Image result for efron brad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557" y="273909"/>
            <a:ext cx="1620831" cy="241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77557" y="2758107"/>
            <a:ext cx="1437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Bradley </a:t>
            </a:r>
            <a:r>
              <a:rPr lang="en-US" dirty="0" err="1" smtClean="0"/>
              <a:t>Efron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167" y="3710062"/>
            <a:ext cx="5771833" cy="16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7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007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Clustering categorical distributions  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94" y="905357"/>
            <a:ext cx="8048625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3867150"/>
            <a:ext cx="96678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6838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31" y="219075"/>
            <a:ext cx="64579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9001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88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Hilbert log cross-ratio metric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195" y="1064176"/>
            <a:ext cx="7748215" cy="4994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981" y="6138406"/>
            <a:ext cx="7307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Geodesics are straight lines but not unique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1339711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71" y="0"/>
            <a:ext cx="9159240" cy="693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6341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228600"/>
            <a:ext cx="99155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6017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76250"/>
            <a:ext cx="96012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6526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7" y="-64246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K-center clustering in metric spaces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567" y="5160397"/>
            <a:ext cx="10515600" cy="149882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Guaranteed performance: 2-factor for any metric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27" y="869715"/>
            <a:ext cx="95535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0236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938" y="204870"/>
            <a:ext cx="11660957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Smallest enclosing ball in the Hilbert simplex geometry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09" y="1431395"/>
            <a:ext cx="5423866" cy="520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76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52" y="-15220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Riemannian minimum enclosing ball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50183" y="6243353"/>
            <a:ext cx="9890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On Approximating the Riemannian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1-Center, Comp. Geom. 2013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Approximating Covering and Minimum Enclosing Balls in Hyperbolic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</a:rPr>
              <a:t>Geometry, GSI, 2015</a:t>
            </a:r>
            <a:endParaRPr lang="en-US" b="0" i="0" dirty="0">
              <a:solidFill>
                <a:schemeClr val="accent6">
                  <a:lumMod val="75000"/>
                </a:schemeClr>
              </a:solidFill>
              <a:effectLst/>
              <a:latin typeface="Century" panose="02040604050505020304" pitchFamily="18" charset="0"/>
              <a:hlinkClick r:id="rId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8" y="859842"/>
            <a:ext cx="7982738" cy="5383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74671" y="4737747"/>
            <a:ext cx="343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chemeClr val="accent2"/>
                </a:solidFill>
              </a:rPr>
              <a:t>Positive-definite matrices:</a:t>
            </a:r>
            <a:endParaRPr lang="en-US" sz="2400" u="sng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185" y="5751327"/>
            <a:ext cx="3280271" cy="5019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28592" y="2187161"/>
            <a:ext cx="289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chemeClr val="accent2"/>
                </a:solidFill>
              </a:rPr>
              <a:t>Hyperbolic geometry:</a:t>
            </a:r>
            <a:endParaRPr lang="en-US" sz="2400" u="sng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605" y="3575982"/>
            <a:ext cx="3200706" cy="3819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596" y="4055142"/>
            <a:ext cx="3594860" cy="473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3881" y="0"/>
            <a:ext cx="3047215" cy="2298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595" y="2764116"/>
            <a:ext cx="3515785" cy="5756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832" y="5256305"/>
            <a:ext cx="3604479" cy="42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Approximating the smallest enclosing ball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in Hilbert simplex geometry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20" y="1690688"/>
            <a:ext cx="92868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66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2" y="118237"/>
            <a:ext cx="11392408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Dualistic structure of information geometry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682496"/>
            <a:ext cx="5566907" cy="2876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1254" y="5065251"/>
            <a:ext cx="10895355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Two conjugate torsion-free affine connections coupled with the 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Dual parallel transport is metric-compatible</a:t>
            </a:r>
          </a:p>
          <a:p>
            <a:r>
              <a:rPr lang="en-US" sz="2800" dirty="0" smtClean="0"/>
              <a:t>There is not necessarily a distance, 2^k types of k-</a:t>
            </a:r>
            <a:r>
              <a:rPr lang="en-US" sz="2800" dirty="0" err="1" smtClean="0"/>
              <a:t>gons</a:t>
            </a:r>
            <a:r>
              <a:rPr lang="en-US" sz="2800" dirty="0" smtClean="0"/>
              <a:t> (</a:t>
            </a:r>
            <a:r>
              <a:rPr lang="en-US" sz="2800" dirty="0" err="1" smtClean="0"/>
              <a:t>eg</a:t>
            </a:r>
            <a:r>
              <a:rPr lang="en-US" sz="2800" dirty="0" smtClean="0"/>
              <a:t>, 8 triangles)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86" y="1202035"/>
            <a:ext cx="4814623" cy="30956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21040" y="4390120"/>
            <a:ext cx="282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 kinds of geodesic triangles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4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Some enclosing balls in the simplex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814" y="1690688"/>
            <a:ext cx="561364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93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27" y="11068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Experiments: K-means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03" y="1099468"/>
            <a:ext cx="92964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395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Experiments: K-center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413" y="1688172"/>
            <a:ext cx="8419189" cy="51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5917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Aitchison distance in the simplex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Non-separable  (g= geometric mean)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Invariant by permutation, by scaling, by </a:t>
            </a:r>
            <a:r>
              <a:rPr lang="en-US" dirty="0" err="1" smtClean="0"/>
              <a:t>subcompositional</a:t>
            </a:r>
            <a:r>
              <a:rPr lang="en-US" dirty="0" smtClean="0"/>
              <a:t> dominance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17710" y="5187149"/>
            <a:ext cx="81197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-&gt; Compositional </a:t>
            </a:r>
            <a:r>
              <a:rPr lang="en-US" sz="4000" dirty="0"/>
              <a:t>Data </a:t>
            </a:r>
            <a:r>
              <a:rPr lang="en-US" sz="4000" dirty="0" smtClean="0"/>
              <a:t>(</a:t>
            </a:r>
            <a:r>
              <a:rPr lang="en-US" sz="4000" dirty="0" err="1" smtClean="0"/>
              <a:t>CoDa</a:t>
            </a:r>
            <a:r>
              <a:rPr lang="en-US" sz="4000" dirty="0" smtClean="0"/>
              <a:t>) Analysis</a:t>
            </a:r>
            <a:endParaRPr lang="en-US" sz="4000" dirty="0"/>
          </a:p>
        </p:txBody>
      </p:sp>
      <p:pic>
        <p:nvPicPr>
          <p:cNvPr id="1026" name="Picture 2" descr="D_\Delta(x_i,x_j)=\left[\sum_{k=1}^{D}\left(\log \left(\frac{x_{i k}}{g\left(\mathbf{x}_{i}\right)}\right)-\log \left(\frac{x_{j k}}{g\left(\mathbf{x}_{j}\right)}\right)\right)^{2}\right]^{\frac{1}{2}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60" y="2462098"/>
            <a:ext cx="7620000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43456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Clustering correlation matrices (</a:t>
            </a:r>
            <a:r>
              <a:rPr lang="en-US" b="1" dirty="0" err="1" smtClean="0">
                <a:solidFill>
                  <a:schemeClr val="accent1"/>
                </a:solidFill>
              </a:rPr>
              <a:t>elliptope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Covariance matrices with unit diagonal, correlation coefficients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46" y="2547545"/>
            <a:ext cx="4619625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2923"/>
            <a:ext cx="7809506" cy="3629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210" y="3172923"/>
            <a:ext cx="36671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2462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Some distances between correlation matrices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Hilbert log cross-ratio distance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L1-norm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L2-norm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Log-</a:t>
            </a:r>
            <a:r>
              <a:rPr lang="en-US" dirty="0" err="1" smtClean="0"/>
              <a:t>det</a:t>
            </a:r>
            <a:r>
              <a:rPr lang="en-US" dirty="0" smtClean="0"/>
              <a:t> divergence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588" y="5498282"/>
            <a:ext cx="6419850" cy="904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90" y="2423492"/>
            <a:ext cx="6705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9196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Experiments of clustering in the </a:t>
            </a:r>
            <a:r>
              <a:rPr lang="en-US" b="1" dirty="0" err="1" smtClean="0">
                <a:solidFill>
                  <a:schemeClr val="accent1"/>
                </a:solidFill>
              </a:rPr>
              <a:t>elliptope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2114922"/>
            <a:ext cx="92011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8548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07890" y="687897"/>
            <a:ext cx="9144000" cy="255864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Information geometry:</a:t>
            </a:r>
            <a:br>
              <a:rPr lang="en-US" b="1" dirty="0" smtClean="0"/>
            </a:br>
            <a:r>
              <a:rPr lang="en-US" b="1" dirty="0" smtClean="0"/>
              <a:t>Advanced topics</a:t>
            </a:r>
            <a:r>
              <a:rPr lang="en-US" b="1" smtClean="0"/>
              <a:t>, limitations </a:t>
            </a:r>
            <a:r>
              <a:rPr lang="en-US" b="1" dirty="0" smtClean="0"/>
              <a:t>and perspectives</a:t>
            </a:r>
            <a:endParaRPr lang="en-US" b="1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09464" y="4394411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09" y="5222292"/>
            <a:ext cx="4792910" cy="12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xplosion 1 15"/>
          <p:cNvSpPr/>
          <p:nvPr/>
        </p:nvSpPr>
        <p:spPr>
          <a:xfrm>
            <a:off x="925469" y="3415206"/>
            <a:ext cx="2628302" cy="162030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</a:rPr>
              <a:t>α-</a:t>
            </a:r>
            <a:r>
              <a:rPr lang="en-US" b="1" dirty="0">
                <a:solidFill>
                  <a:schemeClr val="tx1"/>
                </a:solidFill>
              </a:rPr>
              <a:t>Embedding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44251" y="-87989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b="1" dirty="0" smtClean="0">
                <a:solidFill>
                  <a:schemeClr val="accent1"/>
                </a:solidFill>
              </a:rPr>
              <a:t>α</a:t>
            </a:r>
            <a:r>
              <a:rPr lang="en-US" b="1" dirty="0">
                <a:solidFill>
                  <a:schemeClr val="accent1"/>
                </a:solidFill>
              </a:rPr>
              <a:t>-</a:t>
            </a:r>
            <a:r>
              <a:rPr lang="en-US" b="1" dirty="0" smtClean="0">
                <a:solidFill>
                  <a:schemeClr val="accent1"/>
                </a:solidFill>
              </a:rPr>
              <a:t>representations of the FIM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23" y="1566450"/>
            <a:ext cx="8258175" cy="676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873" y="2242725"/>
            <a:ext cx="5328397" cy="7367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663" y="1290917"/>
            <a:ext cx="291317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introduced the</a:t>
            </a:r>
          </a:p>
          <a:p>
            <a:r>
              <a:rPr lang="en-US" sz="2800" dirty="0" smtClean="0"/>
              <a:t>FIM in two ways</a:t>
            </a:r>
          </a:p>
          <a:p>
            <a:r>
              <a:rPr lang="en-US" sz="2800" dirty="0" smtClean="0"/>
              <a:t>formerly</a:t>
            </a:r>
            <a:endParaRPr lang="en-US" sz="2800" dirty="0"/>
          </a:p>
        </p:txBody>
      </p:sp>
      <p:pic>
        <p:nvPicPr>
          <p:cNvPr id="1026" name="Picture 2" descr="l^{(\alpha)}(x;\theta):=k_\alpha(p(x;\theta)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30" y="3175349"/>
            <a:ext cx="4348684" cy="58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3644" y="3092041"/>
            <a:ext cx="407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 smtClean="0">
                <a:solidFill>
                  <a:srgbClr val="FF0000"/>
                </a:solidFill>
              </a:rPr>
              <a:t>α</a:t>
            </a:r>
            <a:r>
              <a:rPr lang="en-US" sz="3600" dirty="0" smtClean="0">
                <a:solidFill>
                  <a:srgbClr val="FF0000"/>
                </a:solidFill>
              </a:rPr>
              <a:t>-likelihood function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&#10;k_\alpha(u) =\left\{&#10;\begin{array}{ll}&#10;\frac{2}{1-\alpha}u^{\frac{1-\alpha}{2}}, &amp; \mbox{if $\alpha\not=1$}\\&#10;\log u, &amp; \mbox{if $\alpha=1$}.&#10;\end{array}&#10;\right.&#10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772" y="3850757"/>
            <a:ext cx="5566884" cy="13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&#10;I_{ij}^{(\alpha)}(\theta) = \int \partial_i l^{(\alpha)}(x;\theta)\partial_j l^{(-\alpha)}(x;\theta) d\nu(x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88" y="5348796"/>
            <a:ext cx="762000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1221" y="4730029"/>
            <a:ext cx="5523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u="sng" dirty="0" smtClean="0">
                <a:solidFill>
                  <a:srgbClr val="FF0000"/>
                </a:solidFill>
              </a:rPr>
              <a:t>α</a:t>
            </a:r>
            <a:r>
              <a:rPr lang="en-US" sz="3600" u="sng" dirty="0" smtClean="0">
                <a:solidFill>
                  <a:srgbClr val="FF0000"/>
                </a:solidFill>
              </a:rPr>
              <a:t>-representation of the FIM</a:t>
            </a:r>
            <a:r>
              <a:rPr lang="en-US" sz="3600" dirty="0" smtClean="0">
                <a:solidFill>
                  <a:srgbClr val="FF0000"/>
                </a:solidFill>
              </a:rPr>
              <a:t>: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4758" y="6173770"/>
            <a:ext cx="10076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Corresponds to a basis choice in the tangent space (</a:t>
            </a:r>
            <a:r>
              <a:rPr lang="el-GR" sz="3200" dirty="0">
                <a:solidFill>
                  <a:srgbClr val="FF0000"/>
                </a:solidFill>
              </a:rPr>
              <a:t>α</a:t>
            </a:r>
            <a:r>
              <a:rPr lang="en-US" sz="3200" dirty="0" smtClean="0">
                <a:solidFill>
                  <a:srgbClr val="FF0000"/>
                </a:solidFill>
              </a:rPr>
              <a:t>-base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8728323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05208"/>
            <a:ext cx="10515600" cy="3919710"/>
          </a:xfrm>
        </p:spPr>
        <p:txBody>
          <a:bodyPr>
            <a:normAutofit/>
          </a:bodyPr>
          <a:lstStyle/>
          <a:p>
            <a:r>
              <a:rPr lang="en-US" dirty="0" smtClean="0"/>
              <a:t>0-representation (square root) :</a:t>
            </a:r>
          </a:p>
          <a:p>
            <a:r>
              <a:rPr lang="en-US" dirty="0" smtClean="0"/>
              <a:t>1-representation (log): </a:t>
            </a:r>
            <a:endParaRPr lang="en-US" dirty="0"/>
          </a:p>
          <a:p>
            <a:r>
              <a:rPr lang="en-US" dirty="0" smtClean="0"/>
              <a:t>Under mild regularity conditions: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Coefficients of the connection:</a:t>
            </a:r>
            <a:endParaRPr lang="en-US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85165" y="-255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>
                <a:solidFill>
                  <a:schemeClr val="accent1"/>
                </a:solidFill>
              </a:rPr>
              <a:t>α</a:t>
            </a:r>
            <a:r>
              <a:rPr lang="en-US" dirty="0">
                <a:solidFill>
                  <a:schemeClr val="accent1"/>
                </a:solidFill>
              </a:rPr>
              <a:t>-</a:t>
            </a:r>
            <a:r>
              <a:rPr lang="en-US" dirty="0" smtClean="0">
                <a:solidFill>
                  <a:schemeClr val="accent1"/>
                </a:solidFill>
              </a:rPr>
              <a:t>representations of the FIM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6" descr="&#10;I_{ij}^{(\alpha)}(\theta) = \int \partial_i l^{(\alpha)}(x;\theta)\partial_j l^{(-\alpha)}(x;\theta) d\nu(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29" y="1337788"/>
            <a:ext cx="762000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84" y="2637172"/>
            <a:ext cx="5328397" cy="736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84" y="3202110"/>
            <a:ext cx="4708712" cy="609461"/>
          </a:xfrm>
          <a:prstGeom prst="rect">
            <a:avLst/>
          </a:prstGeom>
        </p:spPr>
      </p:pic>
      <p:pic>
        <p:nvPicPr>
          <p:cNvPr id="3074" name="Picture 2" descr="&#10;I_{ij}^{(\alpha)}(\theta)=  -\frac{2}{1+\alpha} \int p(x;\theta)^{\frac{1+\alpha}{2}} \partial_i\partial_j l^{(\alpha)}(x;\theta)d\nu(x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96" y="4245756"/>
            <a:ext cx="7620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Gamma_{ij,k}^{(\alpha)}= \int \partial_i\partial_j l^{(\alpha)}\partial_k l^{(-\alpha)} d\nu(x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34" y="5151372"/>
            <a:ext cx="4900331" cy="66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53505" y="6129436"/>
            <a:ext cx="10573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The α-representations of the Fisher Information </a:t>
            </a:r>
            <a:r>
              <a:rPr lang="en-US" sz="3200" b="1" dirty="0" smtClean="0">
                <a:solidFill>
                  <a:schemeClr val="accent6"/>
                </a:solidFill>
              </a:rPr>
              <a:t>Matrix, 2017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9" name="Explosion 1 8"/>
          <p:cNvSpPr/>
          <p:nvPr/>
        </p:nvSpPr>
        <p:spPr>
          <a:xfrm>
            <a:off x="313766" y="924777"/>
            <a:ext cx="2743199" cy="169113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</a:rPr>
              <a:t>α-</a:t>
            </a:r>
            <a:r>
              <a:rPr lang="en-US" b="1" dirty="0">
                <a:solidFill>
                  <a:schemeClr val="tx1"/>
                </a:solidFill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4172273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819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 parallel transport is metric-compatible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74" y="1156272"/>
            <a:ext cx="9186986" cy="476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1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27900" y="-200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l-GR" b="1" dirty="0" smtClean="0">
                <a:solidFill>
                  <a:schemeClr val="accent1"/>
                </a:solidFill>
              </a:rPr>
              <a:t>ρ</a:t>
            </a:r>
            <a:r>
              <a:rPr lang="en-US" b="1" dirty="0" smtClean="0">
                <a:solidFill>
                  <a:schemeClr val="accent1"/>
                </a:solidFill>
              </a:rPr>
              <a:t>,</a:t>
            </a:r>
            <a:r>
              <a:rPr lang="el-GR" b="1" dirty="0">
                <a:solidFill>
                  <a:schemeClr val="accent1"/>
                </a:solidFill>
              </a:rPr>
              <a:t> τ</a:t>
            </a:r>
            <a:r>
              <a:rPr lang="en-US" b="1" dirty="0" smtClean="0">
                <a:solidFill>
                  <a:schemeClr val="accent1"/>
                </a:solidFill>
              </a:rPr>
              <a:t>)-representations of the FIM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7919" y="6274422"/>
            <a:ext cx="1204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Arial" panose="020B0604020202020204" pitchFamily="34" charset="0"/>
              </a:rPr>
              <a:t>Zhang, Jun. "On monotone embedding in information geometry." </a:t>
            </a:r>
            <a:r>
              <a:rPr lang="en-US" sz="2400" i="1" dirty="0">
                <a:solidFill>
                  <a:schemeClr val="accent6"/>
                </a:solidFill>
                <a:latin typeface="Arial" panose="020B0604020202020204" pitchFamily="34" charset="0"/>
              </a:rPr>
              <a:t>Entropy</a:t>
            </a:r>
            <a:r>
              <a:rPr lang="en-US" sz="2400" dirty="0">
                <a:solidFill>
                  <a:schemeClr val="accent6"/>
                </a:solidFill>
                <a:latin typeface="Arial" panose="020B0604020202020204" pitchFamily="34" charset="0"/>
              </a:rPr>
              <a:t> 17.7 (</a:t>
            </a:r>
            <a:r>
              <a:rPr lang="en-US" sz="2400" dirty="0" smtClean="0">
                <a:solidFill>
                  <a:schemeClr val="accent6"/>
                </a:solidFill>
                <a:latin typeface="Arial" panose="020B0604020202020204" pitchFamily="34" charset="0"/>
              </a:rPr>
              <a:t>2015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2050" name="Picture 2" descr="f^{*}(t)=t\left(f^{\prime}\right)^{-1}(t)-f\left(\left(f^{\prime}\right)^{-1}(t)\righ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484" y="975459"/>
            <a:ext cx="4297269" cy="58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3786" y="973002"/>
            <a:ext cx="7183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Smooth convex function and convex conjugates:</a:t>
            </a:r>
            <a:endParaRPr lang="en-US" sz="2800" dirty="0"/>
          </a:p>
        </p:txBody>
      </p:sp>
      <p:pic>
        <p:nvPicPr>
          <p:cNvPr id="2052" name="Picture 4" descr="\tau(p)=f^{\prime}(\rho(p))=\left(\left(f^{*}\right)^{\prime}\right)^{-1}(\rho(p)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35" y="1552445"/>
            <a:ext cx="7620000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47919" y="2255716"/>
            <a:ext cx="3328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</a:rPr>
              <a:t>ρ-</a:t>
            </a:r>
            <a:r>
              <a:rPr lang="en-US" sz="3600" dirty="0">
                <a:solidFill>
                  <a:srgbClr val="FF0000"/>
                </a:solidFill>
              </a:rPr>
              <a:t>representation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5124" y="1649390"/>
            <a:ext cx="3377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</a:rPr>
              <a:t>τ -</a:t>
            </a:r>
            <a:r>
              <a:rPr lang="en-US" sz="3600" dirty="0">
                <a:solidFill>
                  <a:srgbClr val="FF0000"/>
                </a:solidFill>
              </a:rPr>
              <a:t>representation</a:t>
            </a:r>
          </a:p>
        </p:txBody>
      </p:sp>
      <p:pic>
        <p:nvPicPr>
          <p:cNvPr id="2054" name="Picture 6" descr="\rho(p)=\left(f^{\prime}\right)^{-1}(\tau(p))=\left(f^{*}\right)^{\prime}(\tau(p)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35" y="2224681"/>
            <a:ext cx="762000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_{i j}(\theta)=E_{\mu}\left\{f^{\prime \prime}\left(\rho(p(\zeta | \theta)) \frac{\partial \rho(p(\zeta | \theta))}{\partial \theta^{i}} \frac{\partial \rho(p(\zeta | \theta))}{\partial \theta^{j}}\right\}\right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70" y="3163797"/>
            <a:ext cx="7620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6847" y="3322384"/>
            <a:ext cx="1766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l-GR" sz="3200" dirty="0">
                <a:solidFill>
                  <a:srgbClr val="FF0000"/>
                </a:solidFill>
              </a:rPr>
              <a:t>ρ</a:t>
            </a:r>
            <a:r>
              <a:rPr lang="en-US" sz="3200" dirty="0">
                <a:solidFill>
                  <a:srgbClr val="FF0000"/>
                </a:solidFill>
              </a:rPr>
              <a:t>,</a:t>
            </a:r>
            <a:r>
              <a:rPr lang="el-GR" sz="3200" dirty="0">
                <a:solidFill>
                  <a:srgbClr val="FF0000"/>
                </a:solidFill>
              </a:rPr>
              <a:t> τ</a:t>
            </a:r>
            <a:r>
              <a:rPr lang="en-US" sz="3200" dirty="0" smtClean="0">
                <a:solidFill>
                  <a:srgbClr val="FF0000"/>
                </a:solidFill>
              </a:rPr>
              <a:t>)-FIM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58" name="Picture 10" descr="\Gamma_{i j, k}^{(\alpha)}(\theta)=E_{\mu}\left\{\frac{1-\alpha}{2} f^{\prime \prime \prime}(\rho(p(\zeta | \theta))) A_{i j k}+f^{\prime \prime}(\rho(p(\zeta | \theta))) B_{i j k}\right\}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70" y="4128437"/>
            <a:ext cx="7620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30306" y="3974475"/>
            <a:ext cx="36387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l-GR" sz="3200" dirty="0">
                <a:solidFill>
                  <a:srgbClr val="FF0000"/>
                </a:solidFill>
              </a:rPr>
              <a:t>ρ</a:t>
            </a:r>
            <a:r>
              <a:rPr lang="en-US" sz="3200" dirty="0">
                <a:solidFill>
                  <a:srgbClr val="FF0000"/>
                </a:solidFill>
              </a:rPr>
              <a:t>,</a:t>
            </a:r>
            <a:r>
              <a:rPr lang="el-GR" sz="3200" dirty="0">
                <a:solidFill>
                  <a:srgbClr val="FF0000"/>
                </a:solidFill>
              </a:rPr>
              <a:t> τ</a:t>
            </a:r>
            <a:r>
              <a:rPr lang="en-US" sz="3200" dirty="0" smtClean="0">
                <a:solidFill>
                  <a:srgbClr val="FF0000"/>
                </a:solidFill>
              </a:rPr>
              <a:t>)-</a:t>
            </a:r>
            <a:r>
              <a:rPr lang="el-GR" sz="3200" dirty="0" smtClean="0">
                <a:solidFill>
                  <a:srgbClr val="FF0000"/>
                </a:solidFill>
              </a:rPr>
              <a:t>α</a:t>
            </a:r>
            <a:r>
              <a:rPr lang="en-US" sz="3200" dirty="0" smtClean="0">
                <a:solidFill>
                  <a:srgbClr val="FF0000"/>
                </a:solidFill>
              </a:rPr>
              <a:t>-connections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60" name="Picture 12" descr="A_{i j k}(\zeta, \theta)=\frac{\partial \rho(p(\zeta | \theta))}{\partial \theta^{i}} \frac{\partial \rho(p(\zeta | \theta))}{\partial \theta^{j}} \frac{\partial \rho(p(\zeta | \theta))}{\partial \theta^{k}}, \quad B_{i j k}(\zeta, \theta)=\frac{\partial^{2} \rho(p(\zeta | \theta))}{\partial \theta^{i} \partial \theta^{j}} \frac{\partial \rho(p(\zeta | \theta))}{\partial \theta^{k}}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47" y="5185914"/>
            <a:ext cx="8577006" cy="57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54028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788" y="3990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L</a:t>
            </a:r>
            <a:r>
              <a:rPr lang="en-US" b="1" dirty="0" smtClean="0">
                <a:solidFill>
                  <a:schemeClr val="accent1"/>
                </a:solidFill>
              </a:rPr>
              <a:t>ibraries for Mixture of Exponential Families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53" y="1449107"/>
            <a:ext cx="10515600" cy="458414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jMEF</a:t>
            </a:r>
            <a:r>
              <a:rPr lang="en-US" dirty="0" smtClean="0"/>
              <a:t> in Java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http://vincentfpgarcia.github.io/jMEF/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pyMEF</a:t>
            </a:r>
            <a:r>
              <a:rPr lang="en-US" dirty="0" smtClean="0"/>
              <a:t> in Python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http://www-connex.lip6.fr/~schwander/pyMEF/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893" y="1365467"/>
            <a:ext cx="5429560" cy="2514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523" y="4679576"/>
            <a:ext cx="6474624" cy="18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4982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Limitations of parametric frameworks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0472"/>
            <a:ext cx="10515600" cy="494272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f-divergence</a:t>
            </a:r>
            <a:r>
              <a:rPr lang="en-US" dirty="0" smtClean="0"/>
              <a:t> between 1-to-1 smooth transformations of variables yields the same parametric divergence, and the same information geometry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Eg</a:t>
            </a:r>
            <a:r>
              <a:rPr lang="en-US" dirty="0" smtClean="0"/>
              <a:t>., KL and f-divergences between normal or log-normal have same formula (via y=log x)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Fisher-Rao distance </a:t>
            </a:r>
            <a:r>
              <a:rPr lang="en-US" dirty="0" smtClean="0"/>
              <a:t>between elliptical distributions with fixed dispersion matrix is proportional to </a:t>
            </a:r>
            <a:r>
              <a:rPr lang="en-US" dirty="0" err="1" smtClean="0"/>
              <a:t>Mahalanobis</a:t>
            </a:r>
            <a:r>
              <a:rPr lang="en-US" dirty="0" smtClean="0"/>
              <a:t> distance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Optimal transport </a:t>
            </a:r>
            <a:r>
              <a:rPr lang="en-US" dirty="0" smtClean="0"/>
              <a:t>formula is the same for elliptical distributions and coincide with the formula for Gaussian measures. Two difficulties when using OT: (1) choosing the ground distance, and (2) bad convergence rates of empirical estimators.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1068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11" y="365125"/>
            <a:ext cx="11672047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Topics to be covered in an extended lecture series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04" y="1816660"/>
            <a:ext cx="11465859" cy="4351338"/>
          </a:xfrm>
        </p:spPr>
        <p:txBody>
          <a:bodyPr/>
          <a:lstStyle/>
          <a:p>
            <a:r>
              <a:rPr lang="en-US" dirty="0" smtClean="0"/>
              <a:t>Deformed exponential families</a:t>
            </a:r>
          </a:p>
          <a:p>
            <a:r>
              <a:rPr lang="en-US" dirty="0" smtClean="0"/>
              <a:t>Kernel exponential families</a:t>
            </a:r>
            <a:r>
              <a:rPr lang="en-US" dirty="0"/>
              <a:t> </a:t>
            </a:r>
            <a:r>
              <a:rPr lang="en-US" dirty="0" smtClean="0"/>
              <a:t>and deep exponential families</a:t>
            </a:r>
          </a:p>
          <a:p>
            <a:r>
              <a:rPr lang="en-US" dirty="0" smtClean="0"/>
              <a:t>Non-parametric information geometry</a:t>
            </a:r>
          </a:p>
          <a:p>
            <a:r>
              <a:rPr lang="en-US" dirty="0"/>
              <a:t>Wong’s </a:t>
            </a:r>
            <a:r>
              <a:rPr lang="en-US" dirty="0" smtClean="0"/>
              <a:t>logarithmic-divergence and relationship IG with OT via c-divergence</a:t>
            </a:r>
          </a:p>
          <a:p>
            <a:r>
              <a:rPr lang="en-US" dirty="0" smtClean="0"/>
              <a:t>Quantum information geometry</a:t>
            </a:r>
          </a:p>
          <a:p>
            <a:r>
              <a:rPr lang="en-US" dirty="0" smtClean="0"/>
              <a:t>Many applications!</a:t>
            </a:r>
          </a:p>
          <a:p>
            <a:r>
              <a:rPr lang="en-US" dirty="0" smtClean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30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64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Dually flat space: Pythagoras’ theorem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84" y="4378960"/>
            <a:ext cx="11421845" cy="224676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(affine) coordinate systems coupled by </a:t>
            </a:r>
            <a:r>
              <a:rPr lang="en-US" sz="2800" dirty="0" smtClean="0">
                <a:solidFill>
                  <a:srgbClr val="FF0000"/>
                </a:solidFill>
              </a:rPr>
              <a:t>Legendre-</a:t>
            </a:r>
            <a:r>
              <a:rPr lang="en-US" sz="2800" dirty="0" err="1" smtClean="0">
                <a:solidFill>
                  <a:srgbClr val="FF0000"/>
                </a:solidFill>
              </a:rPr>
              <a:t>Fenchel</a:t>
            </a:r>
            <a:r>
              <a:rPr lang="en-US" sz="2800" dirty="0" smtClean="0">
                <a:solidFill>
                  <a:srgbClr val="FF0000"/>
                </a:solidFill>
              </a:rPr>
              <a:t> transformation</a:t>
            </a:r>
          </a:p>
          <a:p>
            <a:r>
              <a:rPr lang="en-US" sz="2800" dirty="0" smtClean="0"/>
              <a:t>Two dually flat connections with respect to the metric tensor</a:t>
            </a:r>
          </a:p>
          <a:p>
            <a:r>
              <a:rPr lang="en-US" sz="2800" dirty="0" smtClean="0"/>
              <a:t>Canonical distance = Bregman divergence induced by convex generator F</a:t>
            </a:r>
          </a:p>
          <a:p>
            <a:r>
              <a:rPr lang="en-US" sz="2800" dirty="0" smtClean="0"/>
              <a:t>Bregman manifold (a type of Hessian manifold)</a:t>
            </a:r>
          </a:p>
          <a:p>
            <a:r>
              <a:rPr lang="en-US" sz="2800" b="1" dirty="0" smtClean="0">
                <a:solidFill>
                  <a:schemeClr val="accent2"/>
                </a:solidFill>
              </a:rPr>
              <a:t> 		Generalize Euclidean space, </a:t>
            </a:r>
            <a:r>
              <a:rPr lang="en-US" sz="2800" b="1" u="sng" dirty="0" smtClean="0">
                <a:solidFill>
                  <a:schemeClr val="accent2"/>
                </a:solidFill>
              </a:rPr>
              <a:t>very practical </a:t>
            </a:r>
            <a:r>
              <a:rPr lang="en-US" sz="2800" b="1" dirty="0" smtClean="0">
                <a:solidFill>
                  <a:schemeClr val="accent2"/>
                </a:solidFill>
              </a:rPr>
              <a:t>for computing!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1151829"/>
            <a:ext cx="6894385" cy="3050663"/>
          </a:xfrm>
          <a:prstGeom prst="rect">
            <a:avLst/>
          </a:prstGeom>
        </p:spPr>
      </p:pic>
      <p:sp>
        <p:nvSpPr>
          <p:cNvPr id="3" name="Explosion 1 2"/>
          <p:cNvSpPr/>
          <p:nvPr/>
        </p:nvSpPr>
        <p:spPr>
          <a:xfrm>
            <a:off x="8133905" y="975361"/>
            <a:ext cx="4058095" cy="340360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</a:rPr>
              <a:t>Bregman manifold </a:t>
            </a:r>
            <a:r>
              <a:rPr lang="en-US" b="1" dirty="0" smtClean="0">
                <a:solidFill>
                  <a:schemeClr val="tx1"/>
                </a:solidFill>
              </a:rPr>
              <a:t>induced by a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 convex function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0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81661"/>
            <a:ext cx="11911584" cy="166585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From any dualistic structure…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b="1" dirty="0" smtClean="0">
                <a:solidFill>
                  <a:schemeClr val="accent1"/>
                </a:solidFill>
              </a:rPr>
              <a:t>… to a 1-family of duality structures: </a:t>
            </a:r>
            <a:r>
              <a:rPr lang="el-GR" b="1" dirty="0" smtClean="0">
                <a:solidFill>
                  <a:schemeClr val="accent1"/>
                </a:solidFill>
              </a:rPr>
              <a:t>α</a:t>
            </a:r>
            <a:r>
              <a:rPr lang="en-US" b="1" dirty="0" smtClean="0">
                <a:solidFill>
                  <a:schemeClr val="accent1"/>
                </a:solidFill>
              </a:rPr>
              <a:t>-geometries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4" y="1407224"/>
            <a:ext cx="6167628" cy="4403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5256" y="6117336"/>
            <a:ext cx="7685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How to choose </a:t>
            </a:r>
            <a:r>
              <a:rPr lang="el-GR" sz="3200" dirty="0" smtClean="0">
                <a:solidFill>
                  <a:srgbClr val="FF0000"/>
                </a:solidFill>
              </a:rPr>
              <a:t>α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smtClean="0"/>
              <a:t>depending on applications?</a:t>
            </a:r>
            <a:endParaRPr lang="en-US" sz="3200" dirty="0"/>
          </a:p>
        </p:txBody>
      </p:sp>
      <p:sp>
        <p:nvSpPr>
          <p:cNvPr id="6" name="Explosion 1 5"/>
          <p:cNvSpPr/>
          <p:nvPr/>
        </p:nvSpPr>
        <p:spPr>
          <a:xfrm>
            <a:off x="8361680" y="2733040"/>
            <a:ext cx="3515360" cy="290118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Notion of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Amari-</a:t>
            </a:r>
            <a:r>
              <a:rPr lang="en-US" sz="2000" b="1" dirty="0" err="1" smtClean="0">
                <a:solidFill>
                  <a:schemeClr val="tx1"/>
                </a:solidFill>
              </a:rPr>
              <a:t>Chentsov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</a:t>
            </a:r>
            <a:r>
              <a:rPr lang="en-US" sz="2000" b="1" dirty="0" smtClean="0">
                <a:solidFill>
                  <a:schemeClr val="tx1"/>
                </a:solidFill>
              </a:rPr>
              <a:t>ubic tensor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243205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From a dualistic structure to a 1-family of dually structures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3880" y="1703704"/>
                <a:ext cx="11506200" cy="4808855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*) </a:t>
                </a:r>
                <a:r>
                  <a:rPr lang="en-US" dirty="0" smtClean="0"/>
                  <a:t>be a dualistic structure: A dual pair of connections coupled to the metric so that dual parallel transport is metric-compatible</a:t>
                </a:r>
              </a:p>
              <a:p>
                <a:endParaRPr lang="en-US" dirty="0"/>
              </a:p>
              <a:p>
                <a:r>
                  <a:rPr lang="en-US" dirty="0" smtClean="0"/>
                  <a:t>We can build a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1-family of dualistic structures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b="1" dirty="0">
                            <a:solidFill>
                              <a:srgbClr val="FF0000"/>
                            </a:solidFill>
                            <a:latin typeface="Cambria Math"/>
                            <a:cs typeface="Cambria Math"/>
                          </a:rPr>
                          <m:t>α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p>
                        <m:r>
                          <m:rPr>
                            <m:nor/>
                          </m:rPr>
                          <a:rPr lang="el-GR" b="1" dirty="0">
                            <a:solidFill>
                              <a:srgbClr val="FF0000"/>
                            </a:solidFill>
                            <a:latin typeface="Cambria Math"/>
                            <a:cs typeface="Cambria Math"/>
                          </a:rPr>
                          <m:t>α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so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𝜵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l-GR" b="1" dirty="0">
                                <a:solidFill>
                                  <a:schemeClr val="tx1"/>
                                </a:solidFill>
                                <a:latin typeface="Cambria Math"/>
                                <a:cs typeface="Cambria Math"/>
                              </a:rPr>
                              <m:t>α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𝜵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l-GR" b="1" dirty="0">
                                <a:solidFill>
                                  <a:schemeClr val="tx1"/>
                                </a:solidFill>
                                <a:latin typeface="Cambria Math"/>
                                <a:cs typeface="Cambria Math"/>
                              </a:rPr>
                              <m:t>α</m:t>
                            </m:r>
                          </m:sup>
                        </m:sSup>
                      </m:num>
                      <m:den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de-CH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de-CH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de-CH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de-CH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LC</m:t>
                    </m:r>
                  </m:oMath>
                </a14:m>
                <a:endParaRPr lang="de-CH" baseline="3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b="1" u="sng" dirty="0" smtClean="0"/>
                  <a:t>No distance associated with the dualistic structure.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In particular, when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1" dirty="0">
                        <a:latin typeface="Cambria Math"/>
                        <a:cs typeface="Cambria Math"/>
                      </a:rPr>
                      <m:t>α</m:t>
                    </m:r>
                    <m:r>
                      <a:rPr lang="el-GR" b="1" i="1" dirty="0">
                        <a:latin typeface="Cambria Math"/>
                        <a:cs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=0,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</a:t>
                </a:r>
                <a:r>
                  <a:rPr lang="en-US" dirty="0" smtClean="0"/>
                  <a:t>the Riemannian geometry. Thus information geometry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generalizes</a:t>
                </a:r>
                <a:r>
                  <a:rPr lang="en-US" dirty="0" smtClean="0"/>
                  <a:t> (Fisher-Rao) Riemannian geometry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880" y="1703704"/>
                <a:ext cx="11506200" cy="4808855"/>
              </a:xfrm>
              <a:blipFill>
                <a:blip r:embed="rId2"/>
                <a:stretch>
                  <a:fillRect l="-1113" t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3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46" y="24313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Amari’s </a:t>
            </a:r>
            <a:r>
              <a:rPr lang="en-US" b="1" u="sng" dirty="0" smtClean="0">
                <a:solidFill>
                  <a:schemeClr val="accent1"/>
                </a:solidFill>
              </a:rPr>
              <a:t>expected </a:t>
            </a:r>
            <a:r>
              <a:rPr lang="el-GR" b="1" u="sng" dirty="0" smtClean="0">
                <a:solidFill>
                  <a:schemeClr val="accent1"/>
                </a:solidFill>
              </a:rPr>
              <a:t>α</a:t>
            </a:r>
            <a:r>
              <a:rPr lang="en-US" b="1" u="sng" dirty="0" smtClean="0">
                <a:solidFill>
                  <a:schemeClr val="accent1"/>
                </a:solidFill>
              </a:rPr>
              <a:t>-geometry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077" y="1673480"/>
            <a:ext cx="10515600" cy="2097151"/>
          </a:xfrm>
        </p:spPr>
        <p:txBody>
          <a:bodyPr>
            <a:normAutofit/>
          </a:bodyPr>
          <a:lstStyle/>
          <a:p>
            <a:r>
              <a:rPr lang="en-US" dirty="0" smtClean="0"/>
              <a:t>Given a parametric family of distributions, consider the Fisher information matrix and a family of connections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l-GR" b="1" dirty="0">
                <a:solidFill>
                  <a:srgbClr val="FF0000"/>
                </a:solidFill>
                <a:latin typeface="Cambria Math"/>
                <a:cs typeface="Cambria Math"/>
              </a:rPr>
              <a:t>α</a:t>
            </a:r>
            <a:r>
              <a:rPr lang="de-CH" b="1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de-CH" b="1" dirty="0" smtClean="0">
                <a:solidFill>
                  <a:srgbClr val="FF0000"/>
                </a:solidFill>
                <a:latin typeface="Cambria Math"/>
                <a:cs typeface="Cambria Math"/>
              </a:rPr>
              <a:t>connections</a:t>
            </a:r>
          </a:p>
          <a:p>
            <a:r>
              <a:rPr lang="de-CH" b="1" dirty="0" smtClean="0">
                <a:solidFill>
                  <a:srgbClr val="FF0000"/>
                </a:solidFill>
                <a:latin typeface="Cambria Math"/>
                <a:cs typeface="Cambria Math"/>
              </a:rPr>
              <a:t>Exponential </a:t>
            </a:r>
            <a:r>
              <a:rPr lang="de-CH" b="1" u="sng" dirty="0" smtClean="0">
                <a:solidFill>
                  <a:srgbClr val="FF0000"/>
                </a:solidFill>
                <a:latin typeface="Cambria Math"/>
                <a:cs typeface="Cambria Math"/>
              </a:rPr>
              <a:t>e-mixture</a:t>
            </a:r>
            <a:r>
              <a:rPr lang="de-CH" b="1" dirty="0" smtClean="0">
                <a:solidFill>
                  <a:srgbClr val="FF0000"/>
                </a:solidFill>
                <a:latin typeface="Cambria Math"/>
                <a:cs typeface="Cambria Math"/>
              </a:rPr>
              <a:t> connection </a:t>
            </a:r>
            <a:r>
              <a:rPr lang="de-CH" b="1" dirty="0" smtClean="0">
                <a:latin typeface="Cambria Math"/>
                <a:cs typeface="Cambria Math"/>
              </a:rPr>
              <a:t>and</a:t>
            </a:r>
            <a:r>
              <a:rPr lang="de-CH" b="1" dirty="0" smtClean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de-CH" b="1" u="sng" dirty="0" smtClean="0">
                <a:solidFill>
                  <a:srgbClr val="FF0000"/>
                </a:solidFill>
                <a:latin typeface="Cambria Math"/>
                <a:cs typeface="Cambria Math"/>
              </a:rPr>
              <a:t>m-mixture</a:t>
            </a:r>
            <a:r>
              <a:rPr lang="de-CH" b="1" dirty="0" smtClean="0">
                <a:solidFill>
                  <a:srgbClr val="FF0000"/>
                </a:solidFill>
                <a:latin typeface="Cambria Math"/>
                <a:cs typeface="Cambria Math"/>
              </a:rPr>
              <a:t> connection</a:t>
            </a:r>
          </a:p>
          <a:p>
            <a:endParaRPr lang="de-CH" b="1" baseline="30000" dirty="0">
              <a:solidFill>
                <a:srgbClr val="FF0000"/>
              </a:solidFill>
              <a:latin typeface="Cambria Math"/>
              <a:cs typeface="Cambria Math"/>
            </a:endParaRPr>
          </a:p>
          <a:p>
            <a:endParaRPr lang="de-CH" b="1" baseline="30000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endParaRPr lang="de-CH" b="1" baseline="30000" dirty="0">
              <a:solidFill>
                <a:srgbClr val="FF0000"/>
              </a:solidFill>
              <a:latin typeface="Cambria Math"/>
              <a:cs typeface="Cambria Math"/>
            </a:endParaRPr>
          </a:p>
          <a:p>
            <a:endParaRPr lang="de-CH" b="1" baseline="30000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endParaRPr lang="de-CH" b="1" baseline="30000" dirty="0">
              <a:solidFill>
                <a:srgbClr val="FF0000"/>
              </a:solidFill>
              <a:latin typeface="Cambria Math"/>
              <a:cs typeface="Cambria Math"/>
            </a:endParaRPr>
          </a:p>
          <a:p>
            <a:endParaRPr lang="de-CH" b="1" baseline="30000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pPr marL="0" indent="0">
              <a:buNone/>
            </a:pPr>
            <a:endParaRPr lang="de-CH" b="1" baseline="30000" dirty="0">
              <a:solidFill>
                <a:srgbClr val="FF0000"/>
              </a:solidFill>
              <a:latin typeface="Cambria Math"/>
              <a:cs typeface="Cambria Math"/>
            </a:endParaRPr>
          </a:p>
          <a:p>
            <a:pPr marL="0" indent="0">
              <a:buNone/>
            </a:pPr>
            <a:endParaRPr lang="fr-FR" b="1" baseline="30000" dirty="0">
              <a:solidFill>
                <a:srgbClr val="FF0000"/>
              </a:solidFill>
              <a:latin typeface="Cambria Math"/>
              <a:cs typeface="Cambria Math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032239" y="5410414"/>
                <a:ext cx="6864888" cy="8891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CH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Levi-</a:t>
                </a:r>
                <a:r>
                  <a:rPr lang="de-CH" sz="3200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Civita</a:t>
                </a:r>
                <a:r>
                  <a:rPr lang="de-CH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CH" sz="3200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connection</a:t>
                </a:r>
                <a:r>
                  <a:rPr lang="de-CH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de-CH" sz="32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de-CH" sz="3200" b="0" i="0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de-CH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 sz="32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de-CH" sz="3200" b="0" i="0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LC</m:t>
                    </m:r>
                  </m:oMath>
                </a14:m>
                <a:endParaRPr lang="de-CH" sz="3200" baseline="30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239" y="5410414"/>
                <a:ext cx="6864888" cy="889144"/>
              </a:xfrm>
              <a:prstGeom prst="rect">
                <a:avLst/>
              </a:prstGeom>
              <a:blipFill>
                <a:blip r:embed="rId2"/>
                <a:stretch>
                  <a:fillRect b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-34251" y="3134021"/>
                <a:ext cx="12059920" cy="14041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m:rPr>
                        <m:sty m:val="p"/>
                      </m:rPr>
                      <a:rPr lang="de-CH" sz="2400" b="0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l-GR" sz="2400" b="0" i="0" baseline="-5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l-GR" sz="2400" b="0" i="0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2400" b="0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de-CH" sz="2400" b="0" i="0" baseline="-4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de-CH" sz="2400" b="0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(p</a:t>
                </a:r>
                <a:r>
                  <a:rPr lang="el-GR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</a:t>
                </a:r>
                <a14:m>
                  <m:oMath xmlns:m="http://schemas.openxmlformats.org/officeDocument/2006/math">
                    <m: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de-CH" sz="2400" b="0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(p</a:t>
                </a:r>
                <a:r>
                  <a:rPr lang="el-GR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))=</a:t>
                </a:r>
                <a:r>
                  <a:rPr lang="el-GR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l-GR" sz="2400" baseline="30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α</a:t>
                </a:r>
                <a:r>
                  <a:rPr lang="de-CH" sz="2400" baseline="-25000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ijk</a:t>
                </a:r>
                <a:r>
                  <a:rPr lang="de-CH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(p</a:t>
                </a:r>
                <a:r>
                  <a:rPr lang="el-GR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de-CH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)=E</a:t>
                </a:r>
                <a:r>
                  <a:rPr lang="el-GR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24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400" b="0" i="0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den>
                    </m:f>
                  </m:oMath>
                </a14:m>
                <a:r>
                  <a:rPr lang="de-CH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24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400" b="0" i="0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den>
                    </m:f>
                    <m:r>
                      <m:rPr>
                        <m:sty m:val="p"/>
                      </m:rP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4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de-CH" sz="24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CH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num>
                      <m:den>
                        <m:r>
                          <a:rPr lang="de-CH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de-CH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24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400" b="0" i="0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sty m:val="p"/>
                      </m:rP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4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24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400" b="0" i="0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den>
                    </m:f>
                    <m:r>
                      <m:rPr>
                        <m:sty m:val="p"/>
                      </m:rP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4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de-CH" sz="24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de-CH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24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400" b="0" i="0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m:rPr>
                        <m:sty m:val="p"/>
                      </m:rP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4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C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251" y="3134021"/>
                <a:ext cx="12059920" cy="14041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60704" y="4416552"/>
            <a:ext cx="9870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accent2"/>
                </a:solidFill>
              </a:rPr>
              <a:t>No associated distance </a:t>
            </a:r>
            <a:r>
              <a:rPr lang="en-US" sz="3200" dirty="0" smtClean="0"/>
              <a:t>in the alpha-expected geometry</a:t>
            </a:r>
            <a:endParaRPr lang="en-US" sz="3200" dirty="0"/>
          </a:p>
        </p:txBody>
      </p:sp>
      <p:pic>
        <p:nvPicPr>
          <p:cNvPr id="4098" name="Picture 2" descr="Image result for amari 1985 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015" y="344975"/>
            <a:ext cx="14573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85752" y="629955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https://arxiv.org/abs/1808.08271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09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37" y="11203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Geometry is an incredibly creative science!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6" y="1443244"/>
            <a:ext cx="5644926" cy="2758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35" y="1437602"/>
            <a:ext cx="1841326" cy="2769994"/>
          </a:xfrm>
          <a:prstGeom prst="rect">
            <a:avLst/>
          </a:prstGeom>
        </p:spPr>
      </p:pic>
      <p:pic>
        <p:nvPicPr>
          <p:cNvPr id="3074" name="Picture 2" descr="Image result for berger alive geome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543" y="1825467"/>
            <a:ext cx="3000375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erger vivan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81" y="4339077"/>
            <a:ext cx="1561380" cy="236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alabi-ya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6" y="4339077"/>
            <a:ext cx="2383810" cy="238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black hole singular riemanni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276" y="4606406"/>
            <a:ext cx="3490087" cy="183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9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How to get initial dual expected connections?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3608" y="1144951"/>
                <a:ext cx="11244072" cy="1018159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Historically, built the </a:t>
                </a:r>
                <a:r>
                  <a:rPr lang="en-US" sz="3600" dirty="0" smtClean="0">
                    <a:solidFill>
                      <a:srgbClr val="FF0000"/>
                    </a:solidFill>
                  </a:rPr>
                  <a:t>e-connection</a:t>
                </a:r>
                <a:r>
                  <a:rPr lang="en-US" sz="3600" dirty="0" smtClean="0"/>
                  <a:t> (exponential,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600" b="1" dirty="0">
                        <a:latin typeface="Cambria Math"/>
                        <a:cs typeface="Cambria Math"/>
                      </a:rPr>
                      <m:t>α</m:t>
                    </m:r>
                  </m:oMath>
                </a14:m>
                <a:r>
                  <a:rPr lang="en-US" sz="3600" dirty="0" smtClean="0"/>
                  <a:t>=1) and </a:t>
                </a:r>
              </a:p>
              <a:p>
                <a:pPr marL="0" indent="0">
                  <a:buNone/>
                </a:pPr>
                <a:r>
                  <a:rPr lang="en-US" sz="3600" dirty="0" smtClean="0">
                    <a:solidFill>
                      <a:srgbClr val="FF0000"/>
                    </a:solidFill>
                  </a:rPr>
                  <a:t>m-connection </a:t>
                </a:r>
                <a:r>
                  <a:rPr lang="en-US" sz="3600" dirty="0" smtClean="0"/>
                  <a:t>(mixture,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600" b="1" dirty="0">
                        <a:latin typeface="Cambria Math"/>
                        <a:cs typeface="Cambria Math"/>
                      </a:rPr>
                      <m:t>α</m:t>
                    </m:r>
                  </m:oMath>
                </a14:m>
                <a:r>
                  <a:rPr lang="en-US" sz="3600" dirty="0" smtClean="0"/>
                  <a:t>=-1) for statistical models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608" y="1144951"/>
                <a:ext cx="11244072" cy="1018159"/>
              </a:xfrm>
              <a:blipFill>
                <a:blip r:embed="rId2"/>
                <a:stretch>
                  <a:fillRect l="-1681" t="-14970" r="-759" b="-41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92" y="2821048"/>
            <a:ext cx="3286125" cy="62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5779" y="2821048"/>
            <a:ext cx="2606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Log-likelihood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2" y="4802185"/>
            <a:ext cx="5191125" cy="857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901" y="3790232"/>
            <a:ext cx="237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-connection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9384" y="4877286"/>
            <a:ext cx="249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m-connection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198" y="4662911"/>
            <a:ext cx="8172450" cy="866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699" y="5900104"/>
            <a:ext cx="11284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Dual connections with respect to the Fisher information (Riemannian) metric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5644" y="3707328"/>
            <a:ext cx="4634540" cy="750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0784" y="3670608"/>
            <a:ext cx="1499696" cy="70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4" y="0"/>
            <a:ext cx="1151534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Example of dual e-/m-connections for the univariate Gaussian 2D manifold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614" y="5261570"/>
            <a:ext cx="119453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Misconception: The m-geodesic between two Gaussians of a Gaussian </a:t>
            </a:r>
          </a:p>
          <a:p>
            <a:r>
              <a:rPr lang="en-US" sz="3200" dirty="0" smtClean="0"/>
              <a:t>manifold is a Gaussian (and not a mixture of Gaussian!)</a:t>
            </a:r>
          </a:p>
          <a:p>
            <a:r>
              <a:rPr lang="en-US" sz="2800" dirty="0" smtClean="0"/>
              <a:t>The Gaussian is obtained </a:t>
            </a:r>
            <a:r>
              <a:rPr lang="en-US" sz="2800" dirty="0" smtClean="0">
                <a:solidFill>
                  <a:schemeClr val="accent4"/>
                </a:solidFill>
              </a:rPr>
              <a:t>from linear interpolation on the moment parameters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2" y="1481328"/>
            <a:ext cx="11273224" cy="3780242"/>
          </a:xfrm>
          <a:prstGeom prst="rect">
            <a:avLst/>
          </a:prstGeom>
        </p:spPr>
      </p:pic>
      <p:pic>
        <p:nvPicPr>
          <p:cNvPr id="5" name="Picture 2" descr="Image result for hessian geomet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264" y="448357"/>
            <a:ext cx="1316074" cy="194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(p_1p_2)_\alpha^m = &#10;\left\{&#10;\begin{array}{l}&#10;\mu_\alpha^m=(1-\alpha)\mu_1+\alpha\mu_2\\&#10;v_\alpha^m=(1-\alpha)v_1+\alpha v_2+\alpha(1-\alpha)(\mu_1-\mu_2)^2&#10;\end{array}&#10;\right.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97" y="2398828"/>
            <a:ext cx="5697255" cy="6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(p_1p_2)_\alpha^e = &#10;\left\{&#10;\begin{array}{l}&#10;\mu_\alpha^e= \frac{(1-\alpha)\mu_1v_2+\alpha \mu_2v_1}{(1-\alpha)v_2+\alpha v_1} \\&#10;v_\alpha^e= \frac{v_1v_2}{(1-\alpha)v_2+\alpha v_1}&#10;\end{array}&#10;\righ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97" y="3165721"/>
            <a:ext cx="3626971" cy="97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(p_1p_2)_\alpha^m = &#10;\left\{&#10;\begin{array}{l}&#10;\mu_\alpha^m=(1-\alpha)\mu_1+\alpha\mu_2\\&#10;\Sigma_\alpha^m= \bar{\Sigma}_\alpha+(1-\alpha)\mu_1\mu_1^\top-\alpha\mu_2\mu_2^\top-{\bar{\mu}_\alpha}{\bar{\mu}_\alpha}^\top&#10;\end{array}&#10;\right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57" y="4101335"/>
            <a:ext cx="9650166" cy="10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(p_1p_2)_\alpha^e = &#10;\left\{&#10;\begin{array}{l}&#10;\mu_\alpha^e= \Sigma_\alpha^e ((1-\alpha)\Sigma_1^{-1}\mu_1 +\alpha\Sigma_2^{-1}\mu_2)\\&#10;\Sigma_\alpha^e= ((1-\alpha)\Sigma_1^{-1} + \alpha\Sigma_2^{-1})^{-1}&#10;\end{array}&#10;\right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57" y="5437010"/>
            <a:ext cx="76200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51" y="1093929"/>
            <a:ext cx="5566907" cy="287635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336" y="-9664"/>
            <a:ext cx="11392408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Dualistic structure of the Gaussian manifold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2687" y="884138"/>
            <a:ext cx="41345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∇: e-connection</a:t>
            </a:r>
          </a:p>
          <a:p>
            <a:r>
              <a:rPr lang="en-US" sz="4400" dirty="0" smtClean="0"/>
              <a:t>∇*:m-connection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7041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" y="-10994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Dual connections from </a:t>
            </a:r>
            <a:r>
              <a:rPr lang="en-US" b="1" i="1" dirty="0" smtClean="0">
                <a:solidFill>
                  <a:schemeClr val="accent1"/>
                </a:solidFill>
              </a:rPr>
              <a:t>any</a:t>
            </a:r>
            <a:r>
              <a:rPr lang="en-US" b="1" dirty="0" smtClean="0">
                <a:solidFill>
                  <a:schemeClr val="accent1"/>
                </a:solidFill>
              </a:rPr>
              <a:t> divergence!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7032" y="2105073"/>
                <a:ext cx="10189464" cy="883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3200" dirty="0"/>
                  <a:t>a tensor </a:t>
                </a:r>
                <a:r>
                  <a:rPr lang="de-CH" sz="3200" dirty="0" smtClean="0"/>
                  <a:t>metric g: g</a:t>
                </a:r>
                <a:r>
                  <a:rPr lang="de-CH" sz="3200" baseline="-25000" dirty="0" smtClean="0"/>
                  <a:t>ij</a:t>
                </a:r>
                <a:r>
                  <a:rPr lang="de-CH" sz="3200" dirty="0" smtClean="0"/>
                  <a:t>(p</a:t>
                </a:r>
                <a:r>
                  <a:rPr lang="el-GR" sz="3200" baseline="-25000" dirty="0"/>
                  <a:t>ξ</a:t>
                </a:r>
                <a:r>
                  <a:rPr lang="de-CH" sz="3200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dirty="0"/>
                          <m:t>ξ</m:t>
                        </m:r>
                        <m:r>
                          <a:rPr lang="de-CH" sz="3200" i="1" baseline="300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CH" sz="3200" i="1" baseline="-50000" dirty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f>
                      <m:fPr>
                        <m:ctrlPr>
                          <a:rPr lang="de-CH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dirty="0"/>
                          <m:t>ξ</m:t>
                        </m:r>
                        <m:r>
                          <a:rPr lang="de-CH" sz="3200" i="1" baseline="30000" dirty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de-CH" sz="3200" baseline="-50000" dirty="0"/>
                  <a:t>2</a:t>
                </a:r>
                <a:r>
                  <a:rPr lang="de-CH" sz="3200" dirty="0"/>
                  <a:t>D(p</a:t>
                </a:r>
                <a:r>
                  <a:rPr lang="el-GR" sz="3200" baseline="-24000" dirty="0"/>
                  <a:t>ξ</a:t>
                </a:r>
                <a:r>
                  <a:rPr lang="de-CH" sz="3200" baseline="-50000" dirty="0"/>
                  <a:t>1</a:t>
                </a:r>
                <a:r>
                  <a:rPr lang="de-CH" sz="3200" dirty="0"/>
                  <a:t>,p</a:t>
                </a:r>
                <a:r>
                  <a:rPr lang="el-GR" sz="3200" baseline="-25000" dirty="0"/>
                  <a:t>ξ</a:t>
                </a:r>
                <a:r>
                  <a:rPr lang="de-CH" sz="3200" baseline="-50000" dirty="0"/>
                  <a:t>2</a:t>
                </a:r>
                <a:r>
                  <a:rPr lang="de-CH" sz="3200" dirty="0"/>
                  <a:t>)|</a:t>
                </a:r>
                <a:r>
                  <a:rPr lang="el-GR" sz="3200" baseline="-25000" dirty="0"/>
                  <a:t>ξ</a:t>
                </a:r>
                <a:r>
                  <a:rPr lang="de-CH" sz="3200" baseline="-50000" dirty="0"/>
                  <a:t>1</a:t>
                </a:r>
                <a:r>
                  <a:rPr lang="de-CH" sz="3200" baseline="-25000" dirty="0"/>
                  <a:t>=</a:t>
                </a:r>
                <a:r>
                  <a:rPr lang="el-GR" sz="3200" baseline="-25000" dirty="0"/>
                  <a:t>ξ</a:t>
                </a:r>
                <a:r>
                  <a:rPr lang="de-CH" sz="3200" baseline="-50000" dirty="0"/>
                  <a:t>2</a:t>
                </a:r>
                <a:r>
                  <a:rPr lang="de-CH" sz="3200" baseline="-25000" dirty="0"/>
                  <a:t>=</a:t>
                </a:r>
                <a:r>
                  <a:rPr lang="el-GR" sz="3200" baseline="-25000" dirty="0"/>
                  <a:t>ξ</a:t>
                </a:r>
                <a:r>
                  <a:rPr lang="de-CH" sz="3200" dirty="0"/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32" y="2105073"/>
                <a:ext cx="10189464" cy="883703"/>
              </a:xfrm>
              <a:prstGeom prst="rect">
                <a:avLst/>
              </a:prstGeom>
              <a:blipFill>
                <a:blip r:embed="rId2"/>
                <a:stretch>
                  <a:fillRect l="-1376" b="-1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7032" y="3207917"/>
                <a:ext cx="10911840" cy="1409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torsion-less affine connection </a:t>
                </a:r>
                <a14:m>
                  <m:oMath xmlns:m="http://schemas.openxmlformats.org/officeDocument/2006/math">
                    <m:r>
                      <a:rPr lang="de-CH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de-CH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de-CH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l-GR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de-CH" sz="3200" baseline="-25000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ijk</a:t>
                </a:r>
                <a:r>
                  <a:rPr lang="de-CH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(p</a:t>
                </a:r>
                <a:r>
                  <a:rPr lang="el-GR" sz="3200" baseline="-25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3200" b="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de-CH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de-CH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a:rPr lang="de-CH" sz="3200" b="0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CH" sz="3200" b="0" i="1" baseline="-5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f>
                      <m:fPr>
                        <m:ctrlP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a:rPr lang="de-CH" sz="3200" b="0" i="1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de-CH" sz="3200" b="0" i="1" baseline="-5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a:rPr lang="de-CH" sz="3200" b="0" i="1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CH" sz="3200" b="0" i="1" baseline="-5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CH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D(p</a:t>
                </a:r>
                <a:r>
                  <a:rPr lang="el-GR" sz="3200" baseline="-2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3200" baseline="-5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CH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,p</a:t>
                </a:r>
                <a:r>
                  <a:rPr lang="el-GR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3200" baseline="-5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CH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)|</a:t>
                </a:r>
                <a:r>
                  <a:rPr lang="el-GR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3200" baseline="-5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CH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l-GR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3200" baseline="-5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CH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l-GR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32" y="3207917"/>
                <a:ext cx="10911840" cy="1409488"/>
              </a:xfrm>
              <a:prstGeom prst="rect">
                <a:avLst/>
              </a:prstGeom>
              <a:blipFill>
                <a:blip r:embed="rId3"/>
                <a:stretch>
                  <a:fillRect l="-1285" t="-5628" b="-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0" y="4836546"/>
            <a:ext cx="7131687" cy="719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CH" sz="32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51960" y="4836546"/>
                <a:ext cx="38557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CH" sz="3200" dirty="0" smtClean="0"/>
                  <a:t>D*(p</a:t>
                </a:r>
                <a:r>
                  <a:rPr lang="el-GR" sz="3200" baseline="-25000" dirty="0"/>
                  <a:t>ξ</a:t>
                </a:r>
                <a:r>
                  <a:rPr lang="de-CH" sz="3200" baseline="-50000" dirty="0"/>
                  <a:t>1</a:t>
                </a:r>
                <a:r>
                  <a:rPr lang="de-CH" sz="3200" dirty="0"/>
                  <a:t>,p</a:t>
                </a:r>
                <a:r>
                  <a:rPr lang="el-GR" sz="3200" baseline="-25000" dirty="0"/>
                  <a:t>ξ</a:t>
                </a:r>
                <a:r>
                  <a:rPr lang="de-CH" sz="3200" baseline="-50000" dirty="0"/>
                  <a:t>2</a:t>
                </a:r>
                <a:r>
                  <a:rPr lang="de-CH" sz="3200" dirty="0" smtClean="0"/>
                  <a:t>)</a:t>
                </a:r>
                <a14:m>
                  <m:oMath xmlns:m="http://schemas.openxmlformats.org/officeDocument/2006/math">
                    <m:r>
                      <a:rPr lang="de-CH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CH" sz="3200" dirty="0"/>
                      <m:t>D</m:t>
                    </m:r>
                    <m:r>
                      <m:rPr>
                        <m:nor/>
                      </m:rPr>
                      <a:rPr lang="de-CH" sz="3200" dirty="0"/>
                      <m:t>(</m:t>
                    </m:r>
                    <m:r>
                      <m:rPr>
                        <m:nor/>
                      </m:rPr>
                      <a:rPr lang="de-CH" sz="3200" dirty="0"/>
                      <m:t>p</m:t>
                    </m:r>
                    <m:r>
                      <m:rPr>
                        <m:nor/>
                      </m:rPr>
                      <a:rPr lang="el-GR" sz="3200" baseline="-25000" dirty="0"/>
                      <m:t>ξ</m:t>
                    </m:r>
                    <m:r>
                      <m:rPr>
                        <m:nor/>
                      </m:rPr>
                      <a:rPr lang="de-CH" sz="3200" b="0" i="0" baseline="-50000" dirty="0" smtClean="0"/>
                      <m:t>2</m:t>
                    </m:r>
                    <m:r>
                      <m:rPr>
                        <m:nor/>
                      </m:rPr>
                      <a:rPr lang="de-CH" sz="3200" dirty="0"/>
                      <m:t>,</m:t>
                    </m:r>
                    <m:r>
                      <m:rPr>
                        <m:nor/>
                      </m:rPr>
                      <a:rPr lang="de-CH" sz="3200" dirty="0"/>
                      <m:t>p</m:t>
                    </m:r>
                    <m:r>
                      <m:rPr>
                        <m:nor/>
                      </m:rPr>
                      <a:rPr lang="el-GR" sz="3200" baseline="-25000" dirty="0"/>
                      <m:t>ξ</m:t>
                    </m:r>
                    <m:r>
                      <m:rPr>
                        <m:nor/>
                      </m:rPr>
                      <a:rPr lang="de-CH" sz="3200" b="0" i="0" baseline="-50000" dirty="0" smtClean="0"/>
                      <m:t>1</m:t>
                    </m:r>
                    <m:r>
                      <m:rPr>
                        <m:nor/>
                      </m:rPr>
                      <a:rPr lang="de-CH" sz="3200" dirty="0"/>
                      <m:t>)</m:t>
                    </m:r>
                  </m:oMath>
                </a14:m>
                <a:endParaRPr lang="de-CH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60" y="4836546"/>
                <a:ext cx="3855736" cy="584775"/>
              </a:xfrm>
              <a:prstGeom prst="rect">
                <a:avLst/>
              </a:prstGeom>
              <a:blipFill>
                <a:blip r:embed="rId4"/>
                <a:stretch>
                  <a:fillRect l="-4114" t="-12500" b="-4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67916" y="4964500"/>
            <a:ext cx="7351776" cy="328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Dual divergences</a:t>
            </a:r>
          </a:p>
          <a:p>
            <a:pPr algn="l"/>
            <a:r>
              <a:rPr lang="de-CH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de-CH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nd dual connections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915400" y="235157"/>
                <a:ext cx="3276600" cy="63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3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Pre>
                      <m:sPre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sPre>
                    <m:r>
                      <a:rPr lang="en-US" sz="3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Pre>
                      <m:sPre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</m:sPre>
                    <m:r>
                      <a:rPr lang="en-US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</m:sPre>
                  </m:oMath>
                </a14:m>
                <a:r>
                  <a:rPr lang="en-US" sz="3200" dirty="0" smtClean="0">
                    <a:solidFill>
                      <a:srgbClr val="FF0000"/>
                    </a:solidFill>
                  </a:rPr>
                  <a:t>*) </a:t>
                </a:r>
                <a:endParaRPr 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235157"/>
                <a:ext cx="3276600" cy="635367"/>
              </a:xfrm>
              <a:prstGeom prst="rect">
                <a:avLst/>
              </a:prstGeom>
              <a:blipFill>
                <a:blip r:embed="rId5"/>
                <a:stretch>
                  <a:fillRect t="-3846" r="-2607" b="-31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95194" y="982025"/>
            <a:ext cx="114351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Dual connections </a:t>
            </a:r>
            <a:r>
              <a:rPr lang="en-US" sz="3200" dirty="0"/>
              <a:t>f</a:t>
            </a:r>
            <a:r>
              <a:rPr lang="en-US" sz="3200" dirty="0" smtClean="0"/>
              <a:t>rom </a:t>
            </a:r>
            <a:r>
              <a:rPr lang="en-US" sz="3200" dirty="0" smtClean="0">
                <a:solidFill>
                  <a:srgbClr val="0070C0"/>
                </a:solidFill>
              </a:rPr>
              <a:t>any smooth parametric distance</a:t>
            </a:r>
            <a:r>
              <a:rPr lang="en-US" sz="3200" dirty="0" smtClean="0"/>
              <a:t>, </a:t>
            </a:r>
          </a:p>
          <a:p>
            <a:r>
              <a:rPr lang="en-US" sz="3200" dirty="0" smtClean="0"/>
              <a:t>called a (parameter) </a:t>
            </a:r>
            <a:r>
              <a:rPr lang="en-US" sz="3200" dirty="0" smtClean="0">
                <a:solidFill>
                  <a:srgbClr val="FF0000"/>
                </a:solidFill>
              </a:rPr>
              <a:t>divergence </a:t>
            </a:r>
            <a:r>
              <a:rPr lang="en-US" sz="3200" dirty="0" smtClean="0"/>
              <a:t>D: </a:t>
            </a:r>
            <a:r>
              <a:rPr lang="de-CH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 is not necessarily symmetric </a:t>
            </a:r>
          </a:p>
          <a:p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91899" y="5719429"/>
            <a:ext cx="112021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Symmetric divergences yields the same connection: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	</a:t>
            </a:r>
            <a:r>
              <a:rPr lang="en-US" sz="3200" b="1" dirty="0" smtClean="0">
                <a:solidFill>
                  <a:srgbClr val="FF0000"/>
                </a:solidFill>
              </a:rPr>
              <a:t>						 The Levi-</a:t>
            </a:r>
            <a:r>
              <a:rPr lang="en-US" sz="3200" b="1" dirty="0" err="1" smtClean="0">
                <a:solidFill>
                  <a:srgbClr val="FF0000"/>
                </a:solidFill>
              </a:rPr>
              <a:t>Civita</a:t>
            </a:r>
            <a:r>
              <a:rPr lang="en-US" sz="3200" b="1" dirty="0" smtClean="0">
                <a:solidFill>
                  <a:srgbClr val="FF0000"/>
                </a:solidFill>
              </a:rPr>
              <a:t> connection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3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88" y="295020"/>
            <a:ext cx="6819392" cy="1325563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Many distances/divergences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in information sciences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28" y="147711"/>
            <a:ext cx="5047488" cy="671028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72364" y="1839013"/>
            <a:ext cx="6038088" cy="2090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Divergence= discrepancy, dissimilarity, deviance between two probability distributions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Also nowadays, smooth parametric dissimilarities (contrast function)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2128" y="4428109"/>
            <a:ext cx="6038088" cy="97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Distance is often thought as</a:t>
            </a:r>
          </a:p>
          <a:p>
            <a:r>
              <a:rPr lang="en-US" sz="4000" dirty="0"/>
              <a:t>a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metric distance</a:t>
            </a:r>
            <a:r>
              <a:rPr lang="en-US" sz="4000" dirty="0" smtClean="0"/>
              <a:t>:</a:t>
            </a:r>
          </a:p>
          <a:p>
            <a:endParaRPr lang="en-US" sz="4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9" y="5312664"/>
            <a:ext cx="49625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" y="9486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Divergences: Statistical distances	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328" y="1690688"/>
            <a:ext cx="11058144" cy="4867783"/>
          </a:xfrm>
        </p:spPr>
        <p:txBody>
          <a:bodyPr/>
          <a:lstStyle/>
          <a:p>
            <a:r>
              <a:rPr lang="en-US" dirty="0" smtClean="0"/>
              <a:t>In information theory, </a:t>
            </a:r>
            <a:r>
              <a:rPr lang="en-US" b="1" dirty="0" smtClean="0"/>
              <a:t>relative entropy </a:t>
            </a:r>
            <a:r>
              <a:rPr lang="en-US" dirty="0" smtClean="0"/>
              <a:t>called </a:t>
            </a:r>
            <a:r>
              <a:rPr lang="en-US" dirty="0" err="1" smtClean="0">
                <a:solidFill>
                  <a:srgbClr val="FF0000"/>
                </a:solidFill>
              </a:rPr>
              <a:t>Kullback-Leibler</a:t>
            </a:r>
            <a:r>
              <a:rPr lang="en-US" dirty="0" smtClean="0">
                <a:solidFill>
                  <a:srgbClr val="FF0000"/>
                </a:solidFill>
              </a:rPr>
              <a:t> divergence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be extended to </a:t>
            </a:r>
            <a:r>
              <a:rPr lang="en-US" dirty="0" smtClean="0">
                <a:solidFill>
                  <a:srgbClr val="FF0000"/>
                </a:solidFill>
              </a:rPr>
              <a:t>f-divergences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Properties: Distances can be scale-invariant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Itakura</a:t>
            </a:r>
            <a:r>
              <a:rPr lang="en-US" dirty="0" smtClean="0"/>
              <a:t>-Saito), homogeneous, projective (work on </a:t>
            </a:r>
            <a:r>
              <a:rPr lang="en-US" dirty="0" err="1" smtClean="0"/>
              <a:t>unnormalized</a:t>
            </a:r>
            <a:r>
              <a:rPr lang="en-US" dirty="0" smtClean="0"/>
              <a:t> probability densities), etc.</a:t>
            </a:r>
            <a:endParaRPr lang="en-US" dirty="0"/>
          </a:p>
        </p:txBody>
      </p:sp>
      <p:pic>
        <p:nvPicPr>
          <p:cNvPr id="3074" name="Picture 2" descr="Image result for kullback-leibler divergence formu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015" y="2231199"/>
            <a:ext cx="3857625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294" y="4219512"/>
            <a:ext cx="65913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71" y="128206"/>
            <a:ext cx="9496425" cy="6619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93141"/>
            <a:ext cx="4928616" cy="11802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Organize dissimilarities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u="sng" dirty="0" smtClean="0"/>
              <a:t>(exhaustive) </a:t>
            </a:r>
            <a:r>
              <a:rPr lang="en-US" b="1" u="sng" dirty="0" smtClean="0">
                <a:solidFill>
                  <a:srgbClr val="FF0000"/>
                </a:solidFill>
              </a:rPr>
              <a:t>classes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5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64" y="-11354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Invariant divergence = f-divergences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855" y="824819"/>
            <a:ext cx="10515600" cy="1097771"/>
          </a:xfrm>
        </p:spPr>
        <p:txBody>
          <a:bodyPr>
            <a:normAutofit/>
          </a:bodyPr>
          <a:lstStyle/>
          <a:p>
            <a:r>
              <a:rPr lang="en-US" dirty="0" smtClean="0"/>
              <a:t>Lump or coarse-bin a separable distance, and ask for 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information monotonicity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191" y="1194046"/>
            <a:ext cx="6544056" cy="2313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9" y="1922590"/>
            <a:ext cx="5267325" cy="68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264" y="3434072"/>
            <a:ext cx="119341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Theorem</a:t>
            </a:r>
            <a:r>
              <a:rPr lang="en-US" sz="3200" dirty="0" smtClean="0"/>
              <a:t>: The only monotone </a:t>
            </a:r>
            <a:r>
              <a:rPr lang="en-US" sz="3200" i="1" dirty="0" smtClean="0"/>
              <a:t>separable</a:t>
            </a:r>
            <a:r>
              <a:rPr lang="en-US" sz="3200" dirty="0" smtClean="0"/>
              <a:t> divergences are f-divergences</a:t>
            </a:r>
          </a:p>
          <a:p>
            <a:r>
              <a:rPr lang="en-US" sz="3200" dirty="0" smtClean="0"/>
              <a:t>(except for the curious case of binary alphabets)</a:t>
            </a:r>
            <a:endParaRPr lang="en-US" sz="3200" dirty="0"/>
          </a:p>
          <a:p>
            <a:r>
              <a:rPr lang="en-US" sz="3200" dirty="0"/>
              <a:t>f</a:t>
            </a:r>
            <a:r>
              <a:rPr lang="en-US" sz="3200" dirty="0" smtClean="0"/>
              <a:t>-divergences are </a:t>
            </a:r>
            <a:r>
              <a:rPr lang="en-US" sz="3200" dirty="0" smtClean="0">
                <a:solidFill>
                  <a:srgbClr val="FF0000"/>
                </a:solidFill>
              </a:rPr>
              <a:t>invariant by </a:t>
            </a:r>
            <a:r>
              <a:rPr lang="en-US" sz="3200" dirty="0" err="1" smtClean="0">
                <a:solidFill>
                  <a:srgbClr val="FF0000"/>
                </a:solidFill>
              </a:rPr>
              <a:t>diffeormorphisms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smtClean="0"/>
              <a:t>of the sample space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75" y="5003732"/>
            <a:ext cx="5892165" cy="19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6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40" y="27652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Statistical invariance	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240" y="2323465"/>
            <a:ext cx="11526520" cy="4351338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Fisher-Rao distance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0000"/>
                </a:solidFill>
              </a:rPr>
              <a:t>independent of parameterization </a:t>
            </a:r>
            <a:r>
              <a:rPr lang="en-US" dirty="0" smtClean="0"/>
              <a:t>(but FIM is covariant!)</a:t>
            </a:r>
          </a:p>
          <a:p>
            <a:pPr marL="457200" lvl="1" indent="0">
              <a:buNone/>
            </a:pPr>
            <a:r>
              <a:rPr lang="en-US" dirty="0" smtClean="0"/>
              <a:t>Same Fisher-Rao distance for parameterizations {N(</a:t>
            </a:r>
            <a:r>
              <a:rPr lang="el-GR" dirty="0" smtClean="0"/>
              <a:t>μ</a:t>
            </a:r>
            <a:r>
              <a:rPr lang="en-US" dirty="0" smtClean="0"/>
              <a:t>,</a:t>
            </a:r>
            <a:r>
              <a:rPr lang="el-GR" dirty="0"/>
              <a:t> </a:t>
            </a:r>
            <a:r>
              <a:rPr lang="el-GR" dirty="0" smtClean="0"/>
              <a:t>σ</a:t>
            </a:r>
            <a:r>
              <a:rPr lang="en-US" dirty="0" smtClean="0"/>
              <a:t>)} or </a:t>
            </a:r>
            <a:r>
              <a:rPr lang="en-US" dirty="0"/>
              <a:t>{N(</a:t>
            </a:r>
            <a:r>
              <a:rPr lang="el-GR" dirty="0"/>
              <a:t>μ</a:t>
            </a:r>
            <a:r>
              <a:rPr lang="en-US" dirty="0"/>
              <a:t>,</a:t>
            </a:r>
            <a:r>
              <a:rPr lang="el-GR" dirty="0"/>
              <a:t> </a:t>
            </a:r>
            <a:r>
              <a:rPr lang="el-GR" dirty="0" smtClean="0"/>
              <a:t>σ</a:t>
            </a:r>
            <a:r>
              <a:rPr lang="en-US" dirty="0" smtClean="0"/>
              <a:t>2)}</a:t>
            </a:r>
          </a:p>
          <a:p>
            <a:endParaRPr lang="en-US" dirty="0" smtClean="0"/>
          </a:p>
          <a:p>
            <a:r>
              <a:rPr lang="en-US" dirty="0" smtClean="0"/>
              <a:t>Fisher information metric is the only invariant metric tensor (up to a scale factor)</a:t>
            </a:r>
          </a:p>
          <a:p>
            <a:endParaRPr lang="en-US" dirty="0"/>
          </a:p>
          <a:p>
            <a:r>
              <a:rPr lang="en-US" dirty="0" smtClean="0"/>
              <a:t>Metric tensor induced by any </a:t>
            </a:r>
            <a:r>
              <a:rPr lang="en-US" dirty="0" smtClean="0">
                <a:solidFill>
                  <a:srgbClr val="FF0000"/>
                </a:solidFill>
              </a:rPr>
              <a:t>standard f-divergence </a:t>
            </a:r>
            <a:r>
              <a:rPr lang="en-US" dirty="0" smtClean="0"/>
              <a:t>coincides with the Fisher information metric</a:t>
            </a:r>
          </a:p>
          <a:p>
            <a:endParaRPr lang="en-US" dirty="0"/>
          </a:p>
          <a:p>
            <a:r>
              <a:rPr lang="en-US" dirty="0" smtClean="0"/>
              <a:t>Dual connections induced by any f-divergence yield expected alpha-connections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0"/>
            <a:ext cx="5370512" cy="22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7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55" y="1414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Recommended textbooks + overview survey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Image result for amari 2016 information geome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4" y="1090323"/>
            <a:ext cx="2598116" cy="39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5866" y="5071820"/>
            <a:ext cx="3854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2016</a:t>
            </a:r>
          </a:p>
          <a:p>
            <a:pPr algn="ctr"/>
            <a:r>
              <a:rPr lang="en-US" b="1" dirty="0" smtClean="0"/>
              <a:t>Very nice up-to-date survey including</a:t>
            </a:r>
          </a:p>
          <a:p>
            <a:pPr algn="ctr"/>
            <a:r>
              <a:rPr lang="en-US" b="1" dirty="0" smtClean="0"/>
              <a:t>Applications by the pioneer S.-</a:t>
            </a:r>
            <a:r>
              <a:rPr lang="en-US" b="1" dirty="0" err="1" smtClean="0"/>
              <a:t>i</a:t>
            </a:r>
            <a:r>
              <a:rPr lang="en-US" b="1" dirty="0" smtClean="0"/>
              <a:t>. Amari</a:t>
            </a:r>
            <a:endParaRPr lang="en-US" b="1" dirty="0"/>
          </a:p>
        </p:txBody>
      </p:sp>
      <p:pic>
        <p:nvPicPr>
          <p:cNvPr id="3076" name="Picture 4" descr="Image result for calin udris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87" y="1170974"/>
            <a:ext cx="2567710" cy="38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62654" y="5073551"/>
            <a:ext cx="3774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2014</a:t>
            </a:r>
          </a:p>
          <a:p>
            <a:pPr algn="ctr"/>
            <a:r>
              <a:rPr lang="en-US" b="1" dirty="0" smtClean="0"/>
              <a:t>More details on differential geometry</a:t>
            </a:r>
          </a:p>
          <a:p>
            <a:pPr algn="ctr"/>
            <a:r>
              <a:rPr lang="en-US" b="1" dirty="0"/>
              <a:t>w</a:t>
            </a:r>
            <a:r>
              <a:rPr lang="en-US" b="1" dirty="0" smtClean="0"/>
              <a:t>ith </a:t>
            </a:r>
            <a:r>
              <a:rPr lang="en-US" b="1" dirty="0" err="1" smtClean="0"/>
              <a:t>exercices</a:t>
            </a:r>
            <a:endParaRPr lang="en-US" b="1" dirty="0"/>
          </a:p>
        </p:txBody>
      </p:sp>
      <p:sp>
        <p:nvSpPr>
          <p:cNvPr id="5" name="Plus 4"/>
          <p:cNvSpPr/>
          <p:nvPr/>
        </p:nvSpPr>
        <p:spPr>
          <a:xfrm>
            <a:off x="2844960" y="2176128"/>
            <a:ext cx="1868812" cy="177338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57835" y="2432107"/>
            <a:ext cx="442454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An elementary introduction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to </a:t>
            </a:r>
            <a:r>
              <a:rPr lang="en-US" sz="2800" b="1" dirty="0">
                <a:solidFill>
                  <a:srgbClr val="FF0000"/>
                </a:solidFill>
              </a:rPr>
              <a:t>information </a:t>
            </a:r>
            <a:r>
              <a:rPr lang="en-US" sz="2800" b="1" dirty="0" smtClean="0">
                <a:solidFill>
                  <a:srgbClr val="FF0000"/>
                </a:solidFill>
              </a:rPr>
              <a:t>geometry</a:t>
            </a:r>
          </a:p>
          <a:p>
            <a:pPr algn="ctr"/>
            <a:endParaRPr lang="en-US" sz="2800" b="1" dirty="0"/>
          </a:p>
          <a:p>
            <a:r>
              <a:rPr lang="en-US" sz="2400" dirty="0" smtClean="0"/>
              <a:t>https://arxiv.org/abs/1808.08271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344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Analytic versus synthetic geometry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Descartes (c1600) introduced the </a:t>
            </a:r>
            <a:r>
              <a:rPr lang="en-US" b="1" dirty="0" smtClean="0">
                <a:solidFill>
                  <a:srgbClr val="FF0000"/>
                </a:solidFill>
              </a:rPr>
              <a:t>Cartesian coordinates </a:t>
            </a:r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calculus in geometry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172" name="Picture 4" descr="Image result for descar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178" y="191365"/>
            <a:ext cx="1725295" cy="237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60" y="3050568"/>
            <a:ext cx="3524250" cy="3714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076" y="2837414"/>
            <a:ext cx="4629000" cy="3245995"/>
          </a:xfrm>
          <a:prstGeom prst="rect">
            <a:avLst/>
          </a:prstGeom>
        </p:spPr>
      </p:pic>
      <p:sp>
        <p:nvSpPr>
          <p:cNvPr id="8" name="AutoShape 8" descr="Image result for descartes f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412" y="2631420"/>
            <a:ext cx="3235747" cy="1767380"/>
          </a:xfrm>
          <a:prstGeom prst="rect">
            <a:avLst/>
          </a:prstGeom>
        </p:spPr>
      </p:pic>
      <p:pic>
        <p:nvPicPr>
          <p:cNvPr id="1026" name="Picture 2" descr="https://divisbyzero.files.wordpress.com/2011/03/durer_melancholia_i.jpg?w=260&amp;h=33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16" y="4460412"/>
            <a:ext cx="1726819" cy="22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ivisbyzero.files.wordpress.com/2011/03/pentagon.png?w=338&amp;h=27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263" y="4955876"/>
            <a:ext cx="2103253" cy="173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60909"/>
            <a:ext cx="1217168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Prerequisite: </a:t>
            </a:r>
            <a:br>
              <a:rPr lang="en-US" sz="4000" b="1" dirty="0" smtClean="0">
                <a:solidFill>
                  <a:schemeClr val="accent1"/>
                </a:solidFill>
              </a:rPr>
            </a:br>
            <a:r>
              <a:rPr lang="en-US" sz="4000" b="1" dirty="0">
                <a:solidFill>
                  <a:schemeClr val="accent1"/>
                </a:solidFill>
              </a:rPr>
              <a:t>	</a:t>
            </a:r>
            <a:r>
              <a:rPr lang="en-US" sz="4000" b="1" dirty="0" smtClean="0">
                <a:solidFill>
                  <a:schemeClr val="accent1"/>
                </a:solidFill>
              </a:rPr>
              <a:t>	Information sciences + Differential geometry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592" y="1456373"/>
            <a:ext cx="10515600" cy="1191895"/>
          </a:xfrm>
        </p:spPr>
        <p:txBody>
          <a:bodyPr/>
          <a:lstStyle/>
          <a:p>
            <a:r>
              <a:rPr lang="en-US" dirty="0" smtClean="0"/>
              <a:t>Tensors + Manifolds</a:t>
            </a:r>
          </a:p>
          <a:p>
            <a:r>
              <a:rPr lang="en-US" dirty="0" smtClean="0"/>
              <a:t>Statistics + Information theory </a:t>
            </a:r>
            <a:endParaRPr lang="en-US" dirty="0"/>
          </a:p>
        </p:txBody>
      </p:sp>
      <p:pic>
        <p:nvPicPr>
          <p:cNvPr id="4098" name="Picture 2" descr="Image result for tensor calculus book uw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" y="2648268"/>
            <a:ext cx="2560320" cy="385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over thomas book 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520" y="2863152"/>
            <a:ext cx="2348052" cy="371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n introduction to mathematical statist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275" y="2863152"/>
            <a:ext cx="2730261" cy="35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2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72" y="-7501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Outline of the lectures: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183" y="936755"/>
            <a:ext cx="11241947" cy="592124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 and overview of the dualistic structures (these slides)</a:t>
            </a:r>
          </a:p>
          <a:p>
            <a:r>
              <a:rPr lang="en-US" dirty="0" smtClean="0"/>
              <a:t>Background:</a:t>
            </a:r>
          </a:p>
          <a:p>
            <a:pPr lvl="1"/>
            <a:r>
              <a:rPr lang="en-US" dirty="0" smtClean="0"/>
              <a:t>Probability and statistics</a:t>
            </a:r>
          </a:p>
          <a:p>
            <a:pPr lvl="1"/>
            <a:r>
              <a:rPr lang="en-US" dirty="0" smtClean="0"/>
              <a:t>Information theory</a:t>
            </a:r>
          </a:p>
          <a:p>
            <a:pPr lvl="1"/>
            <a:r>
              <a:rPr lang="en-US" dirty="0" smtClean="0"/>
              <a:t>Differential geometry</a:t>
            </a:r>
          </a:p>
          <a:p>
            <a:pPr lvl="1"/>
            <a:r>
              <a:rPr lang="en-US" dirty="0" smtClean="0"/>
              <a:t>Distances</a:t>
            </a:r>
          </a:p>
          <a:p>
            <a:r>
              <a:rPr lang="en-US" dirty="0" smtClean="0"/>
              <a:t>Information-geometric manifolds</a:t>
            </a:r>
          </a:p>
          <a:p>
            <a:pPr lvl="1"/>
            <a:r>
              <a:rPr lang="en-US" dirty="0" smtClean="0"/>
              <a:t>Fisher-Rao Riemannian manifolds</a:t>
            </a:r>
          </a:p>
          <a:p>
            <a:pPr lvl="1"/>
            <a:r>
              <a:rPr lang="en-US" dirty="0" smtClean="0"/>
              <a:t>Manifolds with dual connections coupled to the metric</a:t>
            </a:r>
          </a:p>
          <a:p>
            <a:pPr lvl="1"/>
            <a:r>
              <a:rPr lang="en-US" dirty="0" smtClean="0"/>
              <a:t>Bregman manifolds</a:t>
            </a:r>
          </a:p>
          <a:p>
            <a:pPr lvl="1"/>
            <a:r>
              <a:rPr lang="en-US" dirty="0"/>
              <a:t>Geometry of mixture families with </a:t>
            </a:r>
            <a:r>
              <a:rPr lang="en-US" dirty="0" smtClean="0"/>
              <a:t>applications</a:t>
            </a:r>
          </a:p>
          <a:p>
            <a:r>
              <a:rPr lang="en-US" dirty="0" smtClean="0"/>
              <a:t>Information geometry in action:</a:t>
            </a:r>
          </a:p>
          <a:p>
            <a:pPr lvl="1"/>
            <a:r>
              <a:rPr lang="en-US" dirty="0"/>
              <a:t>Natural gradient descent methods and deep learning</a:t>
            </a:r>
            <a:endParaRPr lang="en-US" dirty="0" smtClean="0"/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Bayesian hypothesis testing</a:t>
            </a:r>
          </a:p>
          <a:p>
            <a:r>
              <a:rPr lang="en-US" dirty="0" smtClean="0"/>
              <a:t>Advanced topics, limitations and perspectives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9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764536" cy="1325563"/>
          </a:xfrm>
        </p:spPr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pic>
        <p:nvPicPr>
          <p:cNvPr id="3" name="Picture 2" descr="Image result for inge journal geome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021" y="202624"/>
            <a:ext cx="1871663" cy="283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" y="4019080"/>
            <a:ext cx="5729204" cy="2681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022" y="3040703"/>
            <a:ext cx="759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http://forum.cs-dc.org/category/72/geometric-science-of-information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94148" y="2062325"/>
            <a:ext cx="304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https://franknielsen.github.io/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148" y="77981"/>
            <a:ext cx="5892546" cy="1952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787" y="4050531"/>
            <a:ext cx="6158897" cy="210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666" y="8166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Genesis of an </a:t>
            </a:r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b="1" dirty="0" smtClean="0">
                <a:solidFill>
                  <a:schemeClr val="accent1"/>
                </a:solidFill>
              </a:rPr>
              <a:t>nformation-geometric structure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6" y="1226450"/>
            <a:ext cx="9962985" cy="56561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6959" y="6359371"/>
            <a:ext cx="5059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https://arxiv.org/abs/1808.08271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908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0374"/>
            <a:ext cx="10515600" cy="57076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Probability and statistical inference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Measures, random variables, Fisher information, exponential families</a:t>
            </a:r>
          </a:p>
          <a:p>
            <a:endParaRPr lang="en-US" dirty="0"/>
          </a:p>
          <a:p>
            <a:r>
              <a:rPr lang="en-US" dirty="0" smtClean="0"/>
              <a:t>Information theory and maximum entropy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Entropy, relative entropy (</a:t>
            </a:r>
            <a:r>
              <a:rPr lang="en-US" dirty="0" err="1" smtClean="0">
                <a:solidFill>
                  <a:srgbClr val="00B050"/>
                </a:solidFill>
              </a:rPr>
              <a:t>Kullback-Leibler</a:t>
            </a:r>
            <a:r>
              <a:rPr lang="en-US" dirty="0" smtClean="0">
                <a:solidFill>
                  <a:srgbClr val="00B050"/>
                </a:solidFill>
              </a:rPr>
              <a:t> divergence), </a:t>
            </a:r>
            <a:r>
              <a:rPr lang="en-US" dirty="0">
                <a:solidFill>
                  <a:srgbClr val="00B050"/>
                </a:solidFill>
              </a:rPr>
              <a:t>m</a:t>
            </a:r>
            <a:r>
              <a:rPr lang="en-US" dirty="0" smtClean="0">
                <a:solidFill>
                  <a:srgbClr val="00B050"/>
                </a:solidFill>
              </a:rPr>
              <a:t>aximum entropy principle</a:t>
            </a:r>
          </a:p>
          <a:p>
            <a:pPr lvl="1"/>
            <a:endParaRPr lang="en-US" dirty="0"/>
          </a:p>
          <a:p>
            <a:r>
              <a:rPr lang="en-US" dirty="0" smtClean="0"/>
              <a:t>Distances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Metrics, divergences, properties, information monotonicity, parametric families, f-divergences, </a:t>
            </a:r>
            <a:r>
              <a:rPr lang="en-US" dirty="0" err="1" smtClean="0">
                <a:solidFill>
                  <a:srgbClr val="00B050"/>
                </a:solidFill>
              </a:rPr>
              <a:t>Bregman</a:t>
            </a:r>
            <a:r>
              <a:rPr lang="en-US" dirty="0" smtClean="0">
                <a:solidFill>
                  <a:srgbClr val="00B050"/>
                </a:solidFill>
              </a:rPr>
              <a:t> divergences, Jensen divergences</a:t>
            </a:r>
          </a:p>
          <a:p>
            <a:endParaRPr lang="en-US" dirty="0"/>
          </a:p>
          <a:p>
            <a:r>
              <a:rPr lang="en-US" dirty="0" smtClean="0"/>
              <a:t>Geometry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Algebraic structures (dual vector/</a:t>
            </a:r>
            <a:r>
              <a:rPr lang="en-US" dirty="0" err="1" smtClean="0">
                <a:solidFill>
                  <a:srgbClr val="00B050"/>
                </a:solidFill>
              </a:rPr>
              <a:t>covector</a:t>
            </a:r>
            <a:r>
              <a:rPr lang="en-US" dirty="0" smtClean="0">
                <a:solidFill>
                  <a:srgbClr val="00B050"/>
                </a:solidFill>
              </a:rPr>
              <a:t> spaces, tensors), affine space, differential geometry (Riemannian, affine: uncoupling metric/connection)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2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84" y="109093"/>
            <a:ext cx="10515600" cy="1325563"/>
          </a:xfrm>
        </p:spPr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" y="1786891"/>
            <a:ext cx="6428668" cy="3136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48" y="2386015"/>
            <a:ext cx="4538471" cy="2347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177740"/>
            <a:ext cx="6169532" cy="1997009"/>
          </a:xfrm>
          <a:prstGeom prst="rect">
            <a:avLst/>
          </a:prstGeom>
        </p:spPr>
      </p:pic>
      <p:pic>
        <p:nvPicPr>
          <p:cNvPr id="7" name="Picture 6" descr="Image result for deep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30" y="4840987"/>
            <a:ext cx="2968163" cy="18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ai2-s2-public.s3.amazonaws.com/figures/2017-08-08/f37a392eac50939f73fb5e6f5445fcf0dacb9449/15-Figure4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883" y="4650748"/>
            <a:ext cx="1761000" cy="16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39677" y="6211427"/>
            <a:ext cx="4690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Singularities in </a:t>
            </a:r>
            <a:r>
              <a:rPr lang="en-US" sz="2800" dirty="0" err="1" smtClean="0"/>
              <a:t>neuromanifolds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8802" y="5184647"/>
            <a:ext cx="3741312" cy="13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52" y="4462"/>
            <a:ext cx="1192075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</a:rPr>
              <a:t>Shape Retrieval Using Hierarchical Total Bregman Soft Clustering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17141" y="6488668"/>
            <a:ext cx="209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TPAMI 34, 2012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" y="1158756"/>
            <a:ext cx="4839923" cy="3930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56" y="1151836"/>
            <a:ext cx="7316544" cy="26649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234" y="3901102"/>
            <a:ext cx="4841374" cy="2849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061" y="5210845"/>
            <a:ext cx="5791200" cy="942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484" y="5374743"/>
            <a:ext cx="1266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-center: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645683" y="5949427"/>
            <a:ext cx="3265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Robust to noise/outliers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75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62" y="5133795"/>
            <a:ext cx="4366864" cy="1358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61" y="3059046"/>
            <a:ext cx="4220667" cy="1547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52" y="-272963"/>
            <a:ext cx="1180331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</a:rPr>
              <a:t>Total Bregman divergence and its applications to DTI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" y="735781"/>
            <a:ext cx="5339214" cy="2337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233" y="2730236"/>
            <a:ext cx="6692395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326" y="814111"/>
            <a:ext cx="4566026" cy="19543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612542" y="515762"/>
            <a:ext cx="5844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medical imaging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30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(2), </a:t>
            </a:r>
            <a:r>
              <a:rPr lang="en-US" sz="1600" dirty="0" smtClean="0">
                <a:solidFill>
                  <a:srgbClr val="222222"/>
                </a:solidFill>
                <a:latin typeface="Arial" panose="020B0604020202020204" pitchFamily="34" charset="0"/>
              </a:rPr>
              <a:t>475-483, 2010.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52" y="4717912"/>
            <a:ext cx="52006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5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14448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The origin of dual connections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9763" y="1604374"/>
            <a:ext cx="9311640" cy="491834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Aleksander</a:t>
            </a:r>
            <a:r>
              <a:rPr lang="en-US" dirty="0"/>
              <a:t> </a:t>
            </a:r>
            <a:r>
              <a:rPr lang="en-US" dirty="0" smtClean="0"/>
              <a:t>P. Norden (</a:t>
            </a:r>
            <a:r>
              <a:rPr lang="en-US" dirty="0"/>
              <a:t>1904-1993), </a:t>
            </a:r>
            <a:r>
              <a:rPr lang="en-US" dirty="0" smtClean="0">
                <a:solidFill>
                  <a:srgbClr val="FF0000"/>
                </a:solidFill>
              </a:rPr>
              <a:t>relative geometry 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	 (</a:t>
            </a:r>
            <a:r>
              <a:rPr lang="en-US" dirty="0" err="1" smtClean="0"/>
              <a:t>equiaffine</a:t>
            </a:r>
            <a:r>
              <a:rPr lang="en-US" dirty="0" smtClean="0"/>
              <a:t> torsion-free connection)</a:t>
            </a:r>
          </a:p>
          <a:p>
            <a:pPr marL="0" indent="0">
              <a:buNone/>
            </a:pPr>
            <a:r>
              <a:rPr lang="en-US" dirty="0" smtClean="0"/>
              <a:t>	Russian book "Spaces </a:t>
            </a:r>
            <a:r>
              <a:rPr lang="en-US" dirty="0"/>
              <a:t>with an affine connection" </a:t>
            </a:r>
            <a:r>
              <a:rPr lang="en-US" dirty="0" smtClean="0"/>
              <a:t>(1976)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err="1"/>
              <a:t>Rabindra</a:t>
            </a:r>
            <a:r>
              <a:rPr lang="en-US" dirty="0"/>
              <a:t> </a:t>
            </a:r>
            <a:r>
              <a:rPr lang="en-US" dirty="0" err="1"/>
              <a:t>Nath</a:t>
            </a:r>
            <a:r>
              <a:rPr lang="en-US" dirty="0"/>
              <a:t> Sen (1896-1974</a:t>
            </a:r>
            <a:r>
              <a:rPr lang="en-US" dirty="0" smtClean="0"/>
              <a:t>), “</a:t>
            </a:r>
            <a:r>
              <a:rPr lang="en-US" dirty="0" err="1" smtClean="0">
                <a:solidFill>
                  <a:srgbClr val="FF0000"/>
                </a:solidFill>
              </a:rPr>
              <a:t>Senian</a:t>
            </a:r>
            <a:r>
              <a:rPr lang="en-US" dirty="0" smtClean="0">
                <a:solidFill>
                  <a:srgbClr val="FF0000"/>
                </a:solidFill>
              </a:rPr>
              <a:t> geometry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err="1" smtClean="0"/>
              <a:t>Nomizu</a:t>
            </a:r>
            <a:r>
              <a:rPr lang="en-US" dirty="0" smtClean="0"/>
              <a:t> and Sasaki’s </a:t>
            </a:r>
            <a:r>
              <a:rPr lang="en-US" dirty="0" smtClean="0">
                <a:solidFill>
                  <a:srgbClr val="FF0000"/>
                </a:solidFill>
              </a:rPr>
              <a:t>Affine differential geometry </a:t>
            </a:r>
            <a:r>
              <a:rPr lang="en-US" dirty="0" smtClean="0"/>
              <a:t>(geometry of immersions)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Information geometry </a:t>
            </a:r>
            <a:r>
              <a:rPr lang="en-US" dirty="0" smtClean="0"/>
              <a:t>(</a:t>
            </a:r>
            <a:r>
              <a:rPr lang="en-US" dirty="0" err="1" smtClean="0"/>
              <a:t>Chentsov’s</a:t>
            </a:r>
            <a:r>
              <a:rPr lang="en-US" dirty="0" smtClean="0"/>
              <a:t> category approach and Amari)</a:t>
            </a:r>
          </a:p>
          <a:p>
            <a:endParaRPr lang="en-US" dirty="0"/>
          </a:p>
          <a:p>
            <a:r>
              <a:rPr lang="en-US" dirty="0" smtClean="0"/>
              <a:t>Wong’s optimal transport and c-divergences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352" y="161881"/>
            <a:ext cx="1179308" cy="1860066"/>
          </a:xfrm>
          <a:prstGeom prst="rect">
            <a:avLst/>
          </a:prstGeom>
        </p:spPr>
      </p:pic>
      <p:pic>
        <p:nvPicPr>
          <p:cNvPr id="8" name="Picture 2" descr="Rabindra Nath S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146" y="256239"/>
            <a:ext cx="1179308" cy="156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geometry of immers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352" y="4882895"/>
            <a:ext cx="1209834" cy="18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. Statistical decision rules and optimal infer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08" y="4882895"/>
            <a:ext cx="1326779" cy="185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ari shun-ich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269" y="2676258"/>
            <a:ext cx="1025518" cy="122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&quot;Katsumi Nomizu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062" y="2569464"/>
            <a:ext cx="1022358" cy="15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450179" y="1926373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Norden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86872" y="195134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3123" y="4170293"/>
            <a:ext cx="9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Nomizu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124924" y="404693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82" y="0"/>
            <a:ext cx="10515600" cy="1325563"/>
          </a:xfrm>
        </p:spPr>
        <p:txBody>
          <a:bodyPr/>
          <a:lstStyle/>
          <a:p>
            <a:r>
              <a:rPr lang="en-US" dirty="0" smtClean="0"/>
              <a:t>Geometry and its language affordance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182688"/>
            <a:ext cx="11443854" cy="5430549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What is geometry?</a:t>
            </a:r>
          </a:p>
          <a:p>
            <a:pPr lvl="1"/>
            <a:r>
              <a:rPr lang="en-US" sz="2800" dirty="0" smtClean="0"/>
              <a:t>Science of measurements</a:t>
            </a:r>
          </a:p>
          <a:p>
            <a:pPr lvl="1"/>
            <a:r>
              <a:rPr lang="en-US" sz="2800" dirty="0" smtClean="0"/>
              <a:t>Science of figures (ruler and compass construction)</a:t>
            </a:r>
          </a:p>
          <a:p>
            <a:pPr lvl="1"/>
            <a:r>
              <a:rPr lang="en-US" sz="2800" dirty="0" smtClean="0"/>
              <a:t>Axioms, consistency and deductive theorems (Euclidean/hyperbolic)</a:t>
            </a:r>
          </a:p>
          <a:p>
            <a:pPr lvl="1"/>
            <a:r>
              <a:rPr lang="en-US" sz="2800" dirty="0" smtClean="0"/>
              <a:t>Science of invariance (congruence of figures/Erlangen program)</a:t>
            </a:r>
          </a:p>
          <a:p>
            <a:pPr lvl="1"/>
            <a:r>
              <a:rPr lang="en-US" sz="2800" dirty="0" smtClean="0"/>
              <a:t>Etc.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 smtClean="0"/>
              <a:t>Geometry has its own </a:t>
            </a:r>
            <a:r>
              <a:rPr lang="en-US" sz="3200" dirty="0" smtClean="0">
                <a:solidFill>
                  <a:srgbClr val="FF0000"/>
                </a:solidFill>
              </a:rPr>
              <a:t>human language </a:t>
            </a:r>
            <a:r>
              <a:rPr lang="en-US" sz="3200" dirty="0" smtClean="0"/>
              <a:t>for reasoning</a:t>
            </a:r>
          </a:p>
          <a:p>
            <a:pPr lvl="1"/>
            <a:r>
              <a:rPr lang="en-US" sz="2800" dirty="0" smtClean="0"/>
              <a:t>What is the distance between two points?</a:t>
            </a:r>
          </a:p>
          <a:p>
            <a:pPr lvl="1"/>
            <a:r>
              <a:rPr lang="en-US" sz="2800" dirty="0" smtClean="0"/>
              <a:t>What is the midpoint between two points?</a:t>
            </a:r>
          </a:p>
          <a:p>
            <a:pPr lvl="1"/>
            <a:r>
              <a:rPr lang="en-US" sz="2800" dirty="0" smtClean="0"/>
              <a:t>What is the closest point of a surface from a given point? (projection) </a:t>
            </a:r>
          </a:p>
          <a:p>
            <a:pPr lvl="1"/>
            <a:r>
              <a:rPr lang="en-US" sz="2800" dirty="0" smtClean="0"/>
              <a:t>Balls and space of balls binary operations (CSG construction)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54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Pythagoras</a:t>
            </a:r>
            <a:r>
              <a:rPr lang="en-US" b="1" dirty="0">
                <a:solidFill>
                  <a:schemeClr val="accent1"/>
                </a:solidFill>
              </a:rPr>
              <a:t>’ </a:t>
            </a:r>
            <a:r>
              <a:rPr lang="en-US" b="1" dirty="0" smtClean="0">
                <a:solidFill>
                  <a:schemeClr val="accent1"/>
                </a:solidFill>
              </a:rPr>
              <a:t>/ Pythagorean </a:t>
            </a:r>
            <a:r>
              <a:rPr lang="en-US" b="1" dirty="0">
                <a:solidFill>
                  <a:schemeClr val="accent1"/>
                </a:solidFill>
              </a:rPr>
              <a:t>theorem 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563" y="1690688"/>
            <a:ext cx="10515600" cy="4351338"/>
          </a:xfrm>
        </p:spPr>
        <p:txBody>
          <a:bodyPr/>
          <a:lstStyle/>
          <a:p>
            <a:r>
              <a:rPr lang="en-US" dirty="0" smtClean="0"/>
              <a:t>Yields formula of </a:t>
            </a:r>
            <a:r>
              <a:rPr lang="en-US" dirty="0" smtClean="0">
                <a:solidFill>
                  <a:srgbClr val="FF0000"/>
                </a:solidFill>
              </a:rPr>
              <a:t>Euclidean distance </a:t>
            </a:r>
            <a:r>
              <a:rPr lang="en-US" dirty="0" smtClean="0"/>
              <a:t>in Cartesian coordinate system</a:t>
            </a:r>
            <a:endParaRPr lang="en-US" dirty="0"/>
          </a:p>
        </p:txBody>
      </p:sp>
      <p:pic>
        <p:nvPicPr>
          <p:cNvPr id="1026" name="Picture 2" descr="Image result for pythagoras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3" y="2184400"/>
            <a:ext cx="4498440" cy="3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pythagora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717" y="271245"/>
            <a:ext cx="1703332" cy="141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346614" y="1825625"/>
            <a:ext cx="13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Circa 500 BC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1629" y="6120108"/>
            <a:ext cx="1189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Pythagoras’ theorem allegedly know  in Babylonian mathematics (2000-1600 BC)</a:t>
            </a:r>
            <a:endParaRPr lang="en-US" sz="2800" dirty="0"/>
          </a:p>
        </p:txBody>
      </p:sp>
      <p:sp>
        <p:nvSpPr>
          <p:cNvPr id="7" name="Explosion 1 6"/>
          <p:cNvSpPr/>
          <p:nvPr/>
        </p:nvSpPr>
        <p:spPr>
          <a:xfrm>
            <a:off x="6062472" y="2051898"/>
            <a:ext cx="6129528" cy="263897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At the heart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o</a:t>
            </a:r>
            <a:r>
              <a:rPr lang="en-US" sz="2400" b="1" dirty="0" smtClean="0">
                <a:solidFill>
                  <a:schemeClr val="tx1"/>
                </a:solidFill>
              </a:rPr>
              <a:t>f the 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Euclidean distance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Picture 2" descr="d(\mathbf{q}, \mathbf{p})=\sqrt{\left(q_{1}-p_{1}\right)^{2}+\left(q_{2}-p_{2}\right)^{2}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240" y="5064341"/>
            <a:ext cx="4245991" cy="57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83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Acknowledgements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collaborators (incl. Jean-Daniel </a:t>
            </a:r>
            <a:r>
              <a:rPr lang="en-US" dirty="0" err="1" smtClean="0"/>
              <a:t>Boissonnat</a:t>
            </a:r>
            <a:r>
              <a:rPr lang="en-US" dirty="0" smtClean="0"/>
              <a:t>, </a:t>
            </a:r>
            <a:r>
              <a:rPr lang="en-US" dirty="0" err="1" smtClean="0"/>
              <a:t>Gaetan</a:t>
            </a:r>
            <a:r>
              <a:rPr lang="en-US" dirty="0" smtClean="0"/>
              <a:t> </a:t>
            </a:r>
            <a:r>
              <a:rPr lang="en-US" dirty="0" err="1" smtClean="0"/>
              <a:t>Hadjeres</a:t>
            </a:r>
            <a:r>
              <a:rPr lang="en-US" dirty="0" smtClean="0"/>
              <a:t>, Richard Nock, </a:t>
            </a:r>
            <a:r>
              <a:rPr lang="en-US" dirty="0" err="1" smtClean="0"/>
              <a:t>Ke</a:t>
            </a:r>
            <a:r>
              <a:rPr lang="en-US" dirty="0" smtClean="0"/>
              <a:t> Sun, Olivier </a:t>
            </a:r>
            <a:r>
              <a:rPr lang="en-US" dirty="0" err="1" smtClean="0"/>
              <a:t>Schwander</a:t>
            </a:r>
            <a:r>
              <a:rPr lang="en-US" dirty="0" smtClean="0"/>
              <a:t>, and all my co-authors!)</a:t>
            </a:r>
          </a:p>
          <a:p>
            <a:endParaRPr lang="en-US" dirty="0"/>
          </a:p>
          <a:p>
            <a:r>
              <a:rPr lang="en-US" dirty="0" smtClean="0"/>
              <a:t>Images of these slides were mostly courtesy of the Internet.</a:t>
            </a:r>
          </a:p>
          <a:p>
            <a:pPr marL="0" indent="0">
              <a:buNone/>
            </a:pPr>
            <a:r>
              <a:rPr lang="en-US" dirty="0" smtClean="0"/>
              <a:t>  © </a:t>
            </a:r>
            <a:r>
              <a:rPr lang="en-US" b="1" dirty="0" smtClean="0">
                <a:solidFill>
                  <a:srgbClr val="FF0000"/>
                </a:solidFill>
              </a:rPr>
              <a:t>Copyrights hold by their respective owners</a:t>
            </a:r>
          </a:p>
          <a:p>
            <a:endParaRPr lang="en-US" dirty="0"/>
          </a:p>
          <a:p>
            <a:r>
              <a:rPr lang="en-US" dirty="0" smtClean="0"/>
              <a:t>Some figures were </a:t>
            </a:r>
            <a:r>
              <a:rPr lang="en-US" dirty="0"/>
              <a:t>drawn in </a:t>
            </a:r>
            <a:r>
              <a:rPr lang="en-US" dirty="0" smtClean="0"/>
              <a:t>PowerPoint </a:t>
            </a:r>
            <a:r>
              <a:rPr lang="en-US" dirty="0"/>
              <a:t>by  </a:t>
            </a:r>
            <a:r>
              <a:rPr lang="en-US" dirty="0" smtClean="0"/>
              <a:t>Joffrey </a:t>
            </a:r>
            <a:r>
              <a:rPr lang="en-US" dirty="0" err="1" smtClean="0"/>
              <a:t>Poitevin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1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Background for Information Geometry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117" y="1248085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Probability and statistics</a:t>
            </a:r>
          </a:p>
          <a:p>
            <a:r>
              <a:rPr lang="en-US" sz="4400" b="1" dirty="0" smtClean="0"/>
              <a:t>Information theory</a:t>
            </a:r>
          </a:p>
          <a:p>
            <a:r>
              <a:rPr lang="en-US" sz="4400" b="1" dirty="0" smtClean="0"/>
              <a:t>Elements of differential geometry</a:t>
            </a:r>
          </a:p>
          <a:p>
            <a:r>
              <a:rPr lang="en-US" sz="4400" b="1" dirty="0" smtClean="0"/>
              <a:t>Distances, divergences and entropies</a:t>
            </a:r>
            <a:endParaRPr lang="en-US" sz="44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60493" y="4264501"/>
            <a:ext cx="421010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462" y="4690704"/>
            <a:ext cx="4792910" cy="12295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30256" y="637262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https://arxiv.org/abs/1808.08271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45840" y="5920263"/>
            <a:ext cx="8497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Lucida Grande"/>
              </a:rPr>
              <a:t>An elementary introduction to information geometry</a:t>
            </a:r>
            <a:endParaRPr lang="en-US" sz="2800" b="1" i="0" dirty="0">
              <a:solidFill>
                <a:schemeClr val="accent6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615546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64984" y="185063"/>
            <a:ext cx="10189556" cy="1872700"/>
          </a:xfrm>
        </p:spPr>
        <p:txBody>
          <a:bodyPr>
            <a:noAutofit/>
          </a:bodyPr>
          <a:lstStyle/>
          <a:p>
            <a:r>
              <a:rPr lang="en-US" sz="8000" b="1" dirty="0" smtClean="0"/>
              <a:t>Probability and statistics</a:t>
            </a:r>
            <a:endParaRPr lang="en-US" sz="8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592683" y="2536723"/>
            <a:ext cx="461665" cy="120270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09464" y="4394411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Frank Nielsen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09" y="5222292"/>
            <a:ext cx="4792910" cy="12295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1" y="2325538"/>
            <a:ext cx="4052471" cy="1801098"/>
          </a:xfrm>
          <a:prstGeom prst="rect">
            <a:avLst/>
          </a:prstGeom>
        </p:spPr>
      </p:pic>
      <p:pic>
        <p:nvPicPr>
          <p:cNvPr id="1026" name="Picture 2" descr="Image result for statistic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979" y="4029801"/>
            <a:ext cx="2519704" cy="251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08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1" y="-597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Outline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245" y="1295046"/>
            <a:ext cx="10515600" cy="5090080"/>
          </a:xfrm>
        </p:spPr>
        <p:txBody>
          <a:bodyPr>
            <a:normAutofit/>
          </a:bodyPr>
          <a:lstStyle/>
          <a:p>
            <a:r>
              <a:rPr lang="en-US" dirty="0"/>
              <a:t>Classic </a:t>
            </a:r>
            <a:r>
              <a:rPr lang="en-US" dirty="0" smtClean="0"/>
              <a:t>probability theory</a:t>
            </a:r>
          </a:p>
          <a:p>
            <a:endParaRPr lang="en-US" dirty="0"/>
          </a:p>
          <a:p>
            <a:r>
              <a:rPr lang="en-US" dirty="0" smtClean="0"/>
              <a:t>Modern  theory of </a:t>
            </a:r>
            <a:r>
              <a:rPr lang="en-US" dirty="0"/>
              <a:t>p</a:t>
            </a:r>
            <a:r>
              <a:rPr lang="en-US" dirty="0" smtClean="0"/>
              <a:t>robability measures</a:t>
            </a:r>
          </a:p>
          <a:p>
            <a:endParaRPr lang="en-US" dirty="0"/>
          </a:p>
          <a:p>
            <a:r>
              <a:rPr lang="en-US" dirty="0" smtClean="0"/>
              <a:t>Statistical </a:t>
            </a:r>
            <a:r>
              <a:rPr lang="en-US" dirty="0"/>
              <a:t>inference:  </a:t>
            </a:r>
            <a:endParaRPr lang="en-US" dirty="0" smtClean="0"/>
          </a:p>
          <a:p>
            <a:pPr lvl="1"/>
            <a:r>
              <a:rPr lang="en-US" dirty="0" smtClean="0"/>
              <a:t>method </a:t>
            </a:r>
            <a:r>
              <a:rPr lang="en-US" dirty="0"/>
              <a:t>of moments, </a:t>
            </a:r>
            <a:endParaRPr lang="en-US" dirty="0" smtClean="0"/>
          </a:p>
          <a:p>
            <a:pPr lvl="1"/>
            <a:r>
              <a:rPr lang="en-US" dirty="0" smtClean="0"/>
              <a:t>Maximum Likelihood Estimator (MLE), </a:t>
            </a:r>
          </a:p>
          <a:p>
            <a:pPr lvl="1"/>
            <a:r>
              <a:rPr lang="en-US" dirty="0" smtClean="0"/>
              <a:t>sufficient statistics, </a:t>
            </a:r>
          </a:p>
          <a:p>
            <a:pPr lvl="1"/>
            <a:r>
              <a:rPr lang="en-US" dirty="0" smtClean="0"/>
              <a:t>Fisher </a:t>
            </a:r>
            <a:r>
              <a:rPr lang="en-US" dirty="0"/>
              <a:t>information </a:t>
            </a:r>
            <a:r>
              <a:rPr lang="en-US" dirty="0" smtClean="0"/>
              <a:t>(with curvature </a:t>
            </a:r>
            <a:r>
              <a:rPr lang="en-US" dirty="0"/>
              <a:t>interpretation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Exponential </a:t>
            </a:r>
            <a:r>
              <a:rPr lang="en-US" dirty="0"/>
              <a:t>families</a:t>
            </a:r>
          </a:p>
        </p:txBody>
      </p:sp>
      <p:pic>
        <p:nvPicPr>
          <p:cNvPr id="1026" name="Picture 2" descr="Image result for ferm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554" y="120820"/>
            <a:ext cx="1178432" cy="15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olmogoro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615" y="1906703"/>
            <a:ext cx="1202535" cy="14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rndorff-niels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543" y="5131293"/>
            <a:ext cx="1250607" cy="14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onald fish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763" y="3645331"/>
            <a:ext cx="1255459" cy="125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23222" y="1295046"/>
            <a:ext cx="175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Pierre de Fermat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25364" y="1906703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Kolmogorov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353777" y="3629511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Sir Ronald Fisher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75150" y="5147476"/>
            <a:ext cx="18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Barndorff</a:t>
            </a:r>
            <a:r>
              <a:rPr lang="en-US" dirty="0" smtClean="0"/>
              <a:t>-Nielsen</a:t>
            </a:r>
            <a:endParaRPr lang="en-US" dirty="0"/>
          </a:p>
        </p:txBody>
      </p:sp>
      <p:pic>
        <p:nvPicPr>
          <p:cNvPr id="12" name="Picture 2" descr="https://upload.wikimedia.org/wikipedia/commons/1/19/Jakob_Bernoulli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154" y="120820"/>
            <a:ext cx="1408149" cy="15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315520" y="1664378"/>
            <a:ext cx="160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Jacob Bernoulli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67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25" y="0"/>
            <a:ext cx="651278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Discrete random variables 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525" y="1352789"/>
            <a:ext cx="11686564" cy="534368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Bernoulli distribution </a:t>
            </a:r>
            <a:r>
              <a:rPr lang="en-US" dirty="0"/>
              <a:t>(coin tossing</a:t>
            </a:r>
            <a:r>
              <a:rPr lang="en-US" dirty="0" smtClean="0"/>
              <a:t>), binomial distribution (tossing a coin n times), multinomial distribution (throwing a dice n times), Poisson distributions, etc.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Sample space </a:t>
            </a:r>
            <a:r>
              <a:rPr lang="en-US" dirty="0" smtClean="0"/>
              <a:t>and probability of events: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Probability mass function</a:t>
            </a:r>
          </a:p>
          <a:p>
            <a:pPr marL="457200" lvl="1" indent="0">
              <a:buNone/>
            </a:pPr>
            <a:r>
              <a:rPr lang="en-US" dirty="0" smtClean="0"/>
              <a:t> (</a:t>
            </a:r>
            <a:r>
              <a:rPr lang="en-US" dirty="0" err="1" smtClean="0"/>
              <a:t>pmf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Cumulative distribution function </a:t>
            </a:r>
            <a:r>
              <a:rPr lang="en-US" dirty="0" smtClean="0"/>
              <a:t>(CDF)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Expectation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Variance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960" y="2872654"/>
            <a:ext cx="5350383" cy="446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496" y="3319196"/>
            <a:ext cx="3395836" cy="85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970" y="3467425"/>
            <a:ext cx="4172574" cy="557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824" y="5461058"/>
            <a:ext cx="6931447" cy="650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102" y="6043759"/>
            <a:ext cx="6864247" cy="625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308" y="4218804"/>
            <a:ext cx="3362325" cy="1266825"/>
          </a:xfrm>
          <a:prstGeom prst="rect">
            <a:avLst/>
          </a:prstGeom>
        </p:spPr>
      </p:pic>
      <p:pic>
        <p:nvPicPr>
          <p:cNvPr id="1026" name="Picture 2" descr="https://upload.wikimedia.org/wikipedia/commons/1/19/Jakob_Bernoulli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936" y="111090"/>
            <a:ext cx="986608" cy="110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127622" y="391596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Jacob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Bernoulli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(1654,1705)</a:t>
            </a:r>
            <a:endParaRPr lang="en-US" dirty="0"/>
          </a:p>
        </p:txBody>
      </p:sp>
      <p:pic>
        <p:nvPicPr>
          <p:cNvPr id="1028" name="Picture 4" descr="X\sim f(x)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78" y="346711"/>
            <a:ext cx="2264007" cy="6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953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471" y="12237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Discrete random variable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Poisson distribution with support 0, 1, 2, 3, … </a:t>
            </a:r>
          </a:p>
          <a:p>
            <a:r>
              <a:rPr lang="en-US" dirty="0" smtClean="0"/>
              <a:t>Probability mass function: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Cumulative distribution function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Mean and variance: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943" y="1954178"/>
            <a:ext cx="2897991" cy="2331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371" y="101635"/>
            <a:ext cx="1308574" cy="15187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54263" y="1557272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Siméon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Denis Poisson </a:t>
            </a:r>
            <a:endParaRPr lang="en-US" sz="14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1781–1840)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207" y="2746848"/>
            <a:ext cx="4867275" cy="1076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406" y="5784861"/>
            <a:ext cx="3438525" cy="638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2942" y="4414353"/>
            <a:ext cx="2866497" cy="2347174"/>
          </a:xfrm>
          <a:prstGeom prst="rect">
            <a:avLst/>
          </a:prstGeom>
        </p:spPr>
      </p:pic>
      <p:pic>
        <p:nvPicPr>
          <p:cNvPr id="2050" name="Picture 2" descr="e^{-\lambda} \sum_{i=0}^{\lfloor k\rfloor} \frac{\lambda^{i}}{i !}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68" y="4644208"/>
            <a:ext cx="2657912" cy="86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X\sim f(x)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68" y="450661"/>
            <a:ext cx="2264007" cy="6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8935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09" y="1243953"/>
            <a:ext cx="3176315" cy="883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304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Continuous random variable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04" y="1118391"/>
            <a:ext cx="10889610" cy="557602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Probability density function </a:t>
            </a:r>
            <a:r>
              <a:rPr lang="en-US" dirty="0" smtClean="0"/>
              <a:t>(PDF)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Normal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0000"/>
                </a:solidFill>
              </a:rPr>
              <a:t>Gaussian</a:t>
            </a:r>
            <a:r>
              <a:rPr lang="en-US" dirty="0" smtClean="0"/>
              <a:t> distribution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location-scale distribution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CDF of standard normal distribution N(0,1)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Expectation and moments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308" y="4480818"/>
            <a:ext cx="3584240" cy="2303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754" y="2034975"/>
            <a:ext cx="3596037" cy="2297332"/>
          </a:xfrm>
          <a:prstGeom prst="rect">
            <a:avLst/>
          </a:prstGeom>
        </p:spPr>
      </p:pic>
      <p:pic>
        <p:nvPicPr>
          <p:cNvPr id="7" name="Picture 4" descr="X\sim f(x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467" y="364889"/>
            <a:ext cx="2264007" cy="6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43" y="2527750"/>
            <a:ext cx="3779918" cy="10811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605" y="2198838"/>
            <a:ext cx="1367008" cy="427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2377" y="4083263"/>
            <a:ext cx="3673732" cy="955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8810" y="2536344"/>
            <a:ext cx="3095625" cy="1085850"/>
          </a:xfrm>
          <a:prstGeom prst="rect">
            <a:avLst/>
          </a:prstGeom>
        </p:spPr>
      </p:pic>
      <p:pic>
        <p:nvPicPr>
          <p:cNvPr id="4098" name="Picture 2" descr="Carl Friedrich Gauss 1840 by Jensen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865" y="116187"/>
            <a:ext cx="1188274" cy="151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0252781" y="1709062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1777-1855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0623" y="2234969"/>
            <a:ext cx="1657163" cy="3862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3501" y="5728422"/>
            <a:ext cx="3855621" cy="856805"/>
          </a:xfrm>
          <a:prstGeom prst="rect">
            <a:avLst/>
          </a:prstGeom>
        </p:spPr>
      </p:pic>
      <p:sp>
        <p:nvSpPr>
          <p:cNvPr id="16" name="Explosion 1 15"/>
          <p:cNvSpPr/>
          <p:nvPr/>
        </p:nvSpPr>
        <p:spPr>
          <a:xfrm>
            <a:off x="5461233" y="4139968"/>
            <a:ext cx="3313391" cy="190067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Riemann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integral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840" y="5562981"/>
            <a:ext cx="3505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16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7129" y="1196687"/>
            <a:ext cx="832684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Lorentzian/Cauchy PDF: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CDF: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Cauchy distributions </a:t>
            </a:r>
            <a:r>
              <a:rPr lang="en-US" sz="2800" dirty="0" smtClean="0">
                <a:solidFill>
                  <a:srgbClr val="FF0000"/>
                </a:solidFill>
              </a:rPr>
              <a:t>do not have finite moments </a:t>
            </a:r>
            <a:r>
              <a:rPr lang="en-US" sz="2800" dirty="0" smtClean="0"/>
              <a:t>of any order! No expectation (</a:t>
            </a:r>
            <a:r>
              <a:rPr lang="en-US" sz="2800" dirty="0" err="1" smtClean="0"/>
              <a:t>bcs</a:t>
            </a:r>
            <a:r>
              <a:rPr lang="en-US" sz="2800" dirty="0" smtClean="0"/>
              <a:t> of </a:t>
            </a:r>
            <a:r>
              <a:rPr lang="en-US" sz="2800" dirty="0" smtClean="0">
                <a:solidFill>
                  <a:schemeClr val="accent4"/>
                </a:solidFill>
              </a:rPr>
              <a:t>improper integral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Location-scale family, standard Cauchy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465" y="1763597"/>
            <a:ext cx="6850573" cy="12521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130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Continuous random variable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X\sim f(x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461" y="328840"/>
            <a:ext cx="2264007" cy="6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33" y="3411063"/>
            <a:ext cx="6410325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390" y="4571276"/>
            <a:ext cx="2745835" cy="22867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665" y="2033865"/>
            <a:ext cx="2963861" cy="2446964"/>
          </a:xfrm>
          <a:prstGeom prst="rect">
            <a:avLst/>
          </a:prstGeom>
        </p:spPr>
      </p:pic>
      <p:pic>
        <p:nvPicPr>
          <p:cNvPr id="3074" name="Picture 2" descr="Augustin-Louis Cauchy 19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760" y="86673"/>
            <a:ext cx="1024408" cy="141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559929" y="1442387"/>
            <a:ext cx="22921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Augustin-Louis Cauchy</a:t>
            </a:r>
          </a:p>
          <a:p>
            <a:pPr algn="ctr"/>
            <a:r>
              <a:rPr lang="en-US" dirty="0" smtClean="0"/>
              <a:t> (1789-1857)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438" y="5906658"/>
            <a:ext cx="6065502" cy="782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5290" y="5493474"/>
            <a:ext cx="22383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21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7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Probability measures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617" y="914116"/>
            <a:ext cx="11606582" cy="5615410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additive  law of probability  </a:t>
            </a:r>
            <a:r>
              <a:rPr lang="en-US" dirty="0" smtClean="0"/>
              <a:t>for </a:t>
            </a:r>
            <a:r>
              <a:rPr lang="en-US" dirty="0"/>
              <a:t>possibly countably infinite </a:t>
            </a:r>
            <a:r>
              <a:rPr lang="en-US" dirty="0">
                <a:solidFill>
                  <a:srgbClr val="00B050"/>
                </a:solidFill>
              </a:rPr>
              <a:t>pairwise mutually exclusive </a:t>
            </a:r>
            <a:r>
              <a:rPr lang="en-US" dirty="0" smtClean="0">
                <a:solidFill>
                  <a:srgbClr val="00B050"/>
                </a:solidFill>
              </a:rPr>
              <a:t>events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Interpreted as </a:t>
            </a:r>
            <a:r>
              <a:rPr lang="en-US" dirty="0" smtClean="0">
                <a:solidFill>
                  <a:srgbClr val="00B050"/>
                </a:solidFill>
              </a:rPr>
              <a:t>volumes</a:t>
            </a:r>
            <a:r>
              <a:rPr lang="en-US" dirty="0" smtClean="0"/>
              <a:t> of  events for disjoint events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 err="1">
                <a:solidFill>
                  <a:srgbClr val="FF0000"/>
                </a:solidFill>
              </a:rPr>
              <a:t>Banach-Tarsky's</a:t>
            </a:r>
            <a:r>
              <a:rPr lang="en-US" dirty="0">
                <a:solidFill>
                  <a:srgbClr val="FF0000"/>
                </a:solidFill>
              </a:rPr>
              <a:t> paradox </a:t>
            </a:r>
            <a:r>
              <a:rPr lang="en-US" dirty="0"/>
              <a:t>kicks </a:t>
            </a:r>
            <a:r>
              <a:rPr lang="en-US" dirty="0" smtClean="0"/>
              <a:t>in: for an </a:t>
            </a:r>
            <a:r>
              <a:rPr lang="en-US" dirty="0" err="1" smtClean="0"/>
              <a:t>uncountably</a:t>
            </a:r>
            <a:r>
              <a:rPr lang="en-US" dirty="0" smtClean="0"/>
              <a:t> </a:t>
            </a:r>
            <a:r>
              <a:rPr lang="en-US" dirty="0"/>
              <a:t>sample space </a:t>
            </a:r>
            <a:r>
              <a:rPr lang="en-US" dirty="0" smtClean="0"/>
              <a:t> there </a:t>
            </a:r>
            <a:r>
              <a:rPr lang="en-US" dirty="0"/>
              <a:t>exists a set </a:t>
            </a:r>
            <a:r>
              <a:rPr lang="en-US" dirty="0" smtClean="0"/>
              <a:t>S which </a:t>
            </a:r>
            <a:r>
              <a:rPr lang="en-US" dirty="0"/>
              <a:t>can be partitioned into two disjoint </a:t>
            </a:r>
            <a:r>
              <a:rPr lang="en-US" dirty="0" smtClean="0"/>
              <a:t>congruent sets S1 </a:t>
            </a:r>
            <a:r>
              <a:rPr lang="en-US" dirty="0"/>
              <a:t>and </a:t>
            </a:r>
            <a:r>
              <a:rPr lang="en-US" dirty="0" smtClean="0"/>
              <a:t>such that</a:t>
            </a:r>
            <a:endParaRPr lang="en-US" dirty="0"/>
          </a:p>
        </p:txBody>
      </p:sp>
      <p:pic>
        <p:nvPicPr>
          <p:cNvPr id="5122" name="Picture 2" descr="\Pr(\cup_i E_i) = \sum_i \Pr(E_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658" y="1962786"/>
            <a:ext cx="5364060" cy="6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\mu(E)=\sum_i \mu(E_i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039" y="3242347"/>
            <a:ext cx="4466438" cy="67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\mu(S)=\mu(S_1)+\mu(S_2)=2\mu(S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890" y="4613517"/>
            <a:ext cx="7620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banach tarsk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84" y="5358761"/>
            <a:ext cx="4247814" cy="95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The Pea and the Sun: A Mathematical Parado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823" y="1399986"/>
            <a:ext cx="1527175" cy="229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banach-tarski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79" y="5059828"/>
            <a:ext cx="3086072" cy="17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128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131" y="967587"/>
            <a:ext cx="10515600" cy="5825134"/>
          </a:xfrm>
        </p:spPr>
        <p:txBody>
          <a:bodyPr/>
          <a:lstStyle/>
          <a:p>
            <a:r>
              <a:rPr lang="en-US" dirty="0" smtClean="0"/>
              <a:t>Pb: Cannot consider the full power set for continuous sample spaces</a:t>
            </a:r>
          </a:p>
          <a:p>
            <a:endParaRPr lang="en-US" dirty="0"/>
          </a:p>
          <a:p>
            <a:r>
              <a:rPr lang="en-US" dirty="0" smtClean="0"/>
              <a:t>Let us define an algebra of measurable events: the </a:t>
            </a:r>
            <a:r>
              <a:rPr lang="el-GR" sz="3200" b="1" u="sng" dirty="0">
                <a:solidFill>
                  <a:srgbClr val="FF0000"/>
                </a:solidFill>
              </a:rPr>
              <a:t>σ</a:t>
            </a:r>
            <a:r>
              <a:rPr lang="en-US" sz="3200" b="1" u="sng" dirty="0" smtClean="0">
                <a:solidFill>
                  <a:srgbClr val="FF0000"/>
                </a:solidFill>
              </a:rPr>
              <a:t>-algebra</a:t>
            </a:r>
            <a:endParaRPr lang="en-US" b="1" u="sng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l-GR" dirty="0"/>
              <a:t>σ</a:t>
            </a:r>
            <a:r>
              <a:rPr lang="en-US" dirty="0" smtClean="0"/>
              <a:t>-algebra generated/induced  by a set S: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</a:rPr>
              <a:t>=Smallest </a:t>
            </a:r>
            <a:r>
              <a:rPr lang="el-GR" b="1" dirty="0">
                <a:solidFill>
                  <a:srgbClr val="FF0000"/>
                </a:solidFill>
              </a:rPr>
              <a:t>σ</a:t>
            </a:r>
            <a:r>
              <a:rPr lang="en-US" b="1" dirty="0">
                <a:solidFill>
                  <a:srgbClr val="FF0000"/>
                </a:solidFill>
              </a:rPr>
              <a:t>-algebra </a:t>
            </a:r>
            <a:r>
              <a:rPr lang="en-US" b="1" dirty="0" smtClean="0">
                <a:solidFill>
                  <a:srgbClr val="FF0000"/>
                </a:solidFill>
              </a:rPr>
              <a:t>with respect to set inclusion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4348" y="-1817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Measure theory: </a:t>
            </a:r>
            <a:r>
              <a:rPr lang="el-GR" b="1" dirty="0" smtClean="0">
                <a:solidFill>
                  <a:schemeClr val="accent1"/>
                </a:solidFill>
              </a:rPr>
              <a:t>σ</a:t>
            </a:r>
            <a:r>
              <a:rPr lang="en-US" b="1" dirty="0" smtClean="0">
                <a:solidFill>
                  <a:schemeClr val="accent1"/>
                </a:solidFill>
              </a:rPr>
              <a:t>-algebra (of events)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21" y="2484323"/>
            <a:ext cx="9808477" cy="2967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067" y="5720854"/>
            <a:ext cx="10477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6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Pythagoras’ theorem generalizes to the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b="1" dirty="0" smtClean="0">
                <a:solidFill>
                  <a:schemeClr val="accent1"/>
                </a:solidFill>
              </a:rPr>
              <a:t>		</a:t>
            </a:r>
            <a:r>
              <a:rPr lang="en-US" b="1" u="sng" dirty="0" smtClean="0">
                <a:solidFill>
                  <a:schemeClr val="accent1"/>
                </a:solidFill>
              </a:rPr>
              <a:t>law of cosines </a:t>
            </a:r>
            <a:r>
              <a:rPr lang="en-US" b="1" dirty="0" smtClean="0">
                <a:solidFill>
                  <a:schemeClr val="accent1"/>
                </a:solidFill>
              </a:rPr>
              <a:t>for </a:t>
            </a:r>
            <a:r>
              <a:rPr lang="en-US" b="1" i="1" dirty="0" smtClean="0">
                <a:solidFill>
                  <a:schemeClr val="accent1"/>
                </a:solidFill>
              </a:rPr>
              <a:t>arbitrary</a:t>
            </a:r>
            <a:r>
              <a:rPr lang="en-US" b="1" dirty="0" smtClean="0">
                <a:solidFill>
                  <a:schemeClr val="accent1"/>
                </a:solidFill>
              </a:rPr>
              <a:t> triangles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Image result for law of cos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46" y="1588643"/>
            <a:ext cx="7598525" cy="422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4604" y="5720218"/>
            <a:ext cx="113627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shall see that for Bregman manifolds in information geometry … 		</a:t>
            </a:r>
          </a:p>
          <a:p>
            <a:r>
              <a:rPr lang="en-US" sz="2800" dirty="0" smtClean="0"/>
              <a:t>	… we have </a:t>
            </a:r>
            <a:r>
              <a:rPr lang="en-US" sz="2800" dirty="0" smtClean="0">
                <a:solidFill>
                  <a:srgbClr val="FF0000"/>
                </a:solidFill>
              </a:rPr>
              <a:t>dual Pythagorean theorems </a:t>
            </a:r>
            <a:r>
              <a:rPr lang="en-US" sz="2800" dirty="0" smtClean="0"/>
              <a:t>with generalized law of cosines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20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59" y="1318468"/>
            <a:ext cx="11577506" cy="125276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83859" y="8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Measure space 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175" y="137987"/>
            <a:ext cx="1907993" cy="10048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8688" y="2593769"/>
            <a:ext cx="115320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Borel sets                  </a:t>
            </a:r>
            <a:r>
              <a:rPr lang="en-US" sz="2800" dirty="0" smtClean="0"/>
              <a:t>: =</a:t>
            </a:r>
            <a:r>
              <a:rPr lang="el-GR" sz="2800" dirty="0" smtClean="0"/>
              <a:t>σ</a:t>
            </a:r>
            <a:r>
              <a:rPr lang="en-US" sz="2800" dirty="0"/>
              <a:t>-algebra generated by all open </a:t>
            </a:r>
            <a:r>
              <a:rPr lang="en-US" sz="2800" dirty="0" smtClean="0"/>
              <a:t>intervals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 smtClean="0">
                <a:solidFill>
                  <a:schemeClr val="accent2"/>
                </a:solidFill>
              </a:rPr>
              <a:t>Counting measure</a:t>
            </a:r>
            <a:r>
              <a:rPr lang="en-US" sz="2800" dirty="0" smtClean="0"/>
              <a:t>:   </a:t>
            </a:r>
            <a:r>
              <a:rPr lang="el-GR" sz="2800" dirty="0" smtClean="0"/>
              <a:t>σ</a:t>
            </a:r>
            <a:r>
              <a:rPr lang="en-US" sz="2800" dirty="0"/>
              <a:t>-algebra </a:t>
            </a:r>
            <a:r>
              <a:rPr lang="en-US" sz="2800" dirty="0" smtClean="0"/>
              <a:t>is the power set        and the measure is defined by cardinality 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 smtClean="0">
                <a:solidFill>
                  <a:schemeClr val="accent2"/>
                </a:solidFill>
              </a:rPr>
              <a:t>Lebesgue measure</a:t>
            </a:r>
            <a:r>
              <a:rPr lang="en-US" sz="2800" dirty="0" smtClean="0"/>
              <a:t>:</a:t>
            </a:r>
            <a:endParaRPr lang="en-US" sz="2800" dirty="0"/>
          </a:p>
          <a:p>
            <a:r>
              <a:rPr lang="en-US" sz="2800" dirty="0" smtClean="0"/>
              <a:t>Volume for open boxes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615" y="3152718"/>
            <a:ext cx="4567106" cy="736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519" y="3113444"/>
            <a:ext cx="1047750" cy="619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148" y="2481153"/>
            <a:ext cx="1400175" cy="742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4678" y="3780197"/>
            <a:ext cx="628650" cy="809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185" y="4277902"/>
            <a:ext cx="2110442" cy="797647"/>
          </a:xfrm>
          <a:prstGeom prst="rect">
            <a:avLst/>
          </a:prstGeom>
        </p:spPr>
      </p:pic>
      <p:pic>
        <p:nvPicPr>
          <p:cNvPr id="8194" name="Picture 2" descr="\mu(A)=\prod_{i=1}^d (b_i-a_i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778" y="4881577"/>
            <a:ext cx="3548324" cy="5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=\{ x\in\mathbb{R}^d \ :\  \forall i\in [d], a_i&lt; x_i &lt; b_i\}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778" y="5370425"/>
            <a:ext cx="6302928" cy="5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5540" y="5697432"/>
            <a:ext cx="1806386" cy="37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72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24" y="247679"/>
            <a:ext cx="1083927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Measurable function and simple functions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465" y="1506029"/>
            <a:ext cx="10515600" cy="4351338"/>
          </a:xfrm>
        </p:spPr>
        <p:txBody>
          <a:bodyPr/>
          <a:lstStyle/>
          <a:p>
            <a:r>
              <a:rPr lang="en-US" dirty="0" smtClean="0"/>
              <a:t>Consider two measurable spaces: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Preimage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easurable function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If and only if the preimages                                           are in        for all B 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Indicator function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Simple function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70" y="2067744"/>
            <a:ext cx="4333875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91" y="1532448"/>
            <a:ext cx="1028700" cy="400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520" y="1502044"/>
            <a:ext cx="895350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852" y="2953703"/>
            <a:ext cx="2790825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195" y="3462955"/>
            <a:ext cx="504825" cy="49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101" y="3510973"/>
            <a:ext cx="2600325" cy="409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2444" y="4340469"/>
            <a:ext cx="3705225" cy="885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4515" y="5860585"/>
            <a:ext cx="10115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60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999" y="2540709"/>
            <a:ext cx="6057900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85" y="4668753"/>
            <a:ext cx="9429750" cy="752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14" y="23216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Lebesgue integration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1554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Riemann integral (signed area under the curve) not enough!</a:t>
            </a:r>
          </a:p>
          <a:p>
            <a:pPr marL="0" indent="0">
              <a:buNone/>
            </a:pPr>
            <a:r>
              <a:rPr lang="en-US" dirty="0" smtClean="0"/>
              <a:t>	(compact, problem with limits, etc.)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Integral of a simple function:</a:t>
            </a:r>
          </a:p>
          <a:p>
            <a:endParaRPr lang="en-US" dirty="0"/>
          </a:p>
          <a:p>
            <a:r>
              <a:rPr lang="en-US" dirty="0" smtClean="0"/>
              <a:t>Other notations: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Integral of positive measurable functions:</a:t>
            </a:r>
          </a:p>
          <a:p>
            <a:endParaRPr lang="en-US" dirty="0"/>
          </a:p>
          <a:p>
            <a:r>
              <a:rPr lang="en-US" dirty="0" smtClean="0"/>
              <a:t>In general, for a measure, decompose into positive/negative measures: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230" y="3503443"/>
            <a:ext cx="16002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352" y="3511707"/>
            <a:ext cx="1123950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590" y="5873424"/>
            <a:ext cx="7991475" cy="984576"/>
          </a:xfrm>
          <a:prstGeom prst="rect">
            <a:avLst/>
          </a:prstGeom>
        </p:spPr>
      </p:pic>
      <p:pic>
        <p:nvPicPr>
          <p:cNvPr id="3076" name="Picture 4" descr="Lebesgue 2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025" y="171082"/>
            <a:ext cx="1262874" cy="178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945949" y="1914504"/>
            <a:ext cx="2385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Henri Léon Lebesgue  </a:t>
            </a:r>
          </a:p>
          <a:p>
            <a:pPr algn="ctr"/>
            <a:r>
              <a:rPr lang="en-US" dirty="0"/>
              <a:t> (1875-1941) </a:t>
            </a:r>
          </a:p>
        </p:txBody>
      </p:sp>
    </p:spTree>
    <p:extLst>
      <p:ext uri="{BB962C8B-B14F-4D97-AF65-F5344CB8AC3E}">
        <p14:creationId xmlns:p14="http://schemas.microsoft.com/office/powerpoint/2010/main" val="28078110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750" y="4848224"/>
            <a:ext cx="5372100" cy="200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Random variables and expectations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 smtClean="0"/>
              <a:t> A </a:t>
            </a:r>
            <a:r>
              <a:rPr lang="en-US" b="1" dirty="0">
                <a:solidFill>
                  <a:srgbClr val="FF0000"/>
                </a:solidFill>
              </a:rPr>
              <a:t>random variable </a:t>
            </a:r>
            <a:r>
              <a:rPr lang="en-US" b="1" dirty="0"/>
              <a:t> </a:t>
            </a:r>
            <a:r>
              <a:rPr lang="en-US" dirty="0" smtClean="0"/>
              <a:t>X is </a:t>
            </a:r>
            <a:r>
              <a:rPr lang="en-US" dirty="0"/>
              <a:t>a real-valued measurable function: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Probability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Bonus: The </a:t>
            </a:r>
            <a:r>
              <a:rPr lang="en-US" dirty="0" smtClean="0">
                <a:solidFill>
                  <a:srgbClr val="FF0000"/>
                </a:solidFill>
              </a:rPr>
              <a:t>expectation </a:t>
            </a:r>
            <a:r>
              <a:rPr lang="en-US" dirty="0" smtClean="0"/>
              <a:t>of a </a:t>
            </a:r>
            <a:r>
              <a:rPr lang="en-US" i="1" dirty="0" smtClean="0"/>
              <a:t>discrete</a:t>
            </a:r>
            <a:r>
              <a:rPr lang="en-US" dirty="0" smtClean="0"/>
              <a:t> or a </a:t>
            </a:r>
            <a:r>
              <a:rPr lang="en-US" i="1" dirty="0" smtClean="0"/>
              <a:t>continuous</a:t>
            </a:r>
            <a:r>
              <a:rPr lang="en-US" dirty="0" smtClean="0"/>
              <a:t> random variable writes similarly using probability measure theory:</a:t>
            </a:r>
            <a:endParaRPr lang="en-US" dirty="0"/>
          </a:p>
        </p:txBody>
      </p:sp>
      <p:pic>
        <p:nvPicPr>
          <p:cNvPr id="9218" name="Picture 2" descr="X(\omega):(\Omega,\mathcal{A})\rightarrow (\mathbb{R},\mathcal{B}(\mathbb{R}))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83" y="2446163"/>
            <a:ext cx="6477998" cy="6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\Pr(\omega\in A)=\mu(A)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83" y="3331202"/>
            <a:ext cx="5658394" cy="86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convenient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9" y="4848224"/>
            <a:ext cx="958819" cy="96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30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67" y="2121092"/>
            <a:ext cx="4923376" cy="895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06" y="9266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Density and dominating measure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6544"/>
            <a:ext cx="10515600" cy="4902703"/>
          </a:xfrm>
        </p:spPr>
        <p:txBody>
          <a:bodyPr>
            <a:normAutofit/>
          </a:bodyPr>
          <a:lstStyle/>
          <a:p>
            <a:r>
              <a:rPr lang="en-US" dirty="0" smtClean="0"/>
              <a:t>For a measure space                  and a measurable function f, define 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b="1" dirty="0" smtClean="0">
                <a:solidFill>
                  <a:srgbClr val="FF0000"/>
                </a:solidFill>
              </a:rPr>
              <a:t>measure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example, the Gaussian density is formed from the Lebesgue density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Absolute continuity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is </a:t>
            </a:r>
            <a:r>
              <a:rPr lang="en-US" dirty="0" smtClean="0">
                <a:solidFill>
                  <a:srgbClr val="FF0000"/>
                </a:solidFill>
              </a:rPr>
              <a:t>dominated</a:t>
            </a:r>
            <a:r>
              <a:rPr lang="en-US" dirty="0" smtClean="0"/>
              <a:t> by  </a:t>
            </a:r>
          </a:p>
          <a:p>
            <a:pPr marL="0" indent="0">
              <a:buNone/>
            </a:pPr>
            <a:r>
              <a:rPr lang="en-US" dirty="0" smtClean="0"/>
              <a:t>Let                        then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356" y="1690688"/>
            <a:ext cx="1304925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888" y="3803708"/>
            <a:ext cx="1857375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343" y="3777574"/>
            <a:ext cx="5638800" cy="942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894705"/>
            <a:ext cx="517207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2280" y="4853639"/>
            <a:ext cx="981075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660" y="5348939"/>
            <a:ext cx="276225" cy="342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7886" y="5465240"/>
            <a:ext cx="257175" cy="371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1015" y="5882892"/>
            <a:ext cx="1457325" cy="523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0356" y="5836715"/>
            <a:ext cx="1314450" cy="495300"/>
          </a:xfrm>
          <a:prstGeom prst="rect">
            <a:avLst/>
          </a:prstGeom>
        </p:spPr>
      </p:pic>
      <p:pic>
        <p:nvPicPr>
          <p:cNvPr id="5122" name="Picture 2" descr="\mathrm{supp}(\nu)\subseteq \mathrm{supp}(\mu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493" y="5814517"/>
            <a:ext cx="4819108" cy="71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own Arrow 13"/>
          <p:cNvSpPr/>
          <p:nvPr/>
        </p:nvSpPr>
        <p:spPr>
          <a:xfrm>
            <a:off x="8896962" y="5336476"/>
            <a:ext cx="598292" cy="4780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09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9" y="1467617"/>
            <a:ext cx="12005731" cy="16614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016" y="3129094"/>
            <a:ext cx="2696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properties: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484" y="3275854"/>
            <a:ext cx="4653704" cy="3296920"/>
          </a:xfrm>
          <a:prstGeom prst="rect">
            <a:avLst/>
          </a:prstGeom>
        </p:spPr>
      </p:pic>
      <p:pic>
        <p:nvPicPr>
          <p:cNvPr id="10242" name="Picture 2" descr="https://upload.wikimedia.org/wikipedia/commons/9/9b/Johann_Rad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099" y="1988191"/>
            <a:ext cx="1797297" cy="308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Image result for Otto Nikody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5575" y="1813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Radon-</a:t>
            </a:r>
            <a:r>
              <a:rPr lang="en-US" b="1" dirty="0" err="1" smtClean="0">
                <a:solidFill>
                  <a:schemeClr val="accent1"/>
                </a:solidFill>
              </a:rPr>
              <a:t>Nikodym</a:t>
            </a:r>
            <a:r>
              <a:rPr lang="en-US" b="1" dirty="0" smtClean="0">
                <a:solidFill>
                  <a:schemeClr val="accent1"/>
                </a:solidFill>
              </a:rPr>
              <a:t> theorem and RN density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708" y="2192173"/>
            <a:ext cx="1812980" cy="22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756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8" y="-27243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inference: Estimators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25" y="830426"/>
            <a:ext cx="11820788" cy="6027573"/>
          </a:xfrm>
        </p:spPr>
        <p:txBody>
          <a:bodyPr/>
          <a:lstStyle/>
          <a:p>
            <a:r>
              <a:rPr lang="en-US" dirty="0" smtClean="0"/>
              <a:t>Given </a:t>
            </a:r>
            <a:r>
              <a:rPr lang="en-US" dirty="0"/>
              <a:t>n </a:t>
            </a:r>
            <a:r>
              <a:rPr lang="en-US" i="1" dirty="0" smtClean="0">
                <a:solidFill>
                  <a:schemeClr val="accent2"/>
                </a:solidFill>
              </a:rPr>
              <a:t>independent </a:t>
            </a:r>
            <a:r>
              <a:rPr lang="en-US" i="1" dirty="0">
                <a:solidFill>
                  <a:schemeClr val="accent2"/>
                </a:solidFill>
              </a:rPr>
              <a:t>and identically </a:t>
            </a:r>
            <a:r>
              <a:rPr lang="en-US" i="1" dirty="0" smtClean="0">
                <a:solidFill>
                  <a:schemeClr val="accent2"/>
                </a:solidFill>
              </a:rPr>
              <a:t>distributed </a:t>
            </a:r>
            <a:r>
              <a:rPr lang="en-US" dirty="0" smtClean="0"/>
              <a:t>(</a:t>
            </a:r>
            <a:r>
              <a:rPr lang="en-US" dirty="0" err="1" smtClean="0"/>
              <a:t>iid</a:t>
            </a:r>
            <a:r>
              <a:rPr lang="en-US" dirty="0" smtClean="0"/>
              <a:t>) observations, estimate the underlying distribution (probability density)</a:t>
            </a:r>
          </a:p>
          <a:p>
            <a:r>
              <a:rPr lang="en-US" dirty="0" smtClean="0"/>
              <a:t>Idea: Assume the density is </a:t>
            </a:r>
            <a:r>
              <a:rPr lang="en-US" dirty="0" smtClean="0">
                <a:solidFill>
                  <a:srgbClr val="FF0000"/>
                </a:solidFill>
              </a:rPr>
              <a:t>parametric</a:t>
            </a:r>
          </a:p>
          <a:p>
            <a:r>
              <a:rPr lang="en-US" dirty="0" smtClean="0"/>
              <a:t>One of the oldest method is the </a:t>
            </a:r>
            <a:r>
              <a:rPr lang="en-US" dirty="0" smtClean="0">
                <a:solidFill>
                  <a:srgbClr val="FF0000"/>
                </a:solidFill>
              </a:rPr>
              <a:t>method of moments</a:t>
            </a:r>
            <a:r>
              <a:rPr lang="en-US" dirty="0"/>
              <a:t>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Simply match the </a:t>
            </a:r>
            <a:r>
              <a:rPr lang="en-US" dirty="0" smtClean="0">
                <a:solidFill>
                  <a:schemeClr val="accent6"/>
                </a:solidFill>
              </a:rPr>
              <a:t>distribution moments </a:t>
            </a:r>
            <a:r>
              <a:rPr lang="en-US" dirty="0" smtClean="0"/>
              <a:t>with the </a:t>
            </a:r>
            <a:r>
              <a:rPr lang="en-US" dirty="0" smtClean="0">
                <a:solidFill>
                  <a:schemeClr val="accent6"/>
                </a:solidFill>
              </a:rPr>
              <a:t>sample moments</a:t>
            </a: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r>
              <a:rPr lang="en-US" dirty="0" smtClean="0"/>
              <a:t>Infinitely many (point) estimators! </a:t>
            </a:r>
            <a:r>
              <a:rPr lang="en-US" b="1" dirty="0" smtClean="0">
                <a:solidFill>
                  <a:srgbClr val="FF0000"/>
                </a:solidFill>
              </a:rPr>
              <a:t>Which one is best?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51" y="3219214"/>
            <a:ext cx="7608815" cy="2811953"/>
          </a:xfrm>
          <a:prstGeom prst="rect">
            <a:avLst/>
          </a:prstGeom>
        </p:spPr>
      </p:pic>
      <p:pic>
        <p:nvPicPr>
          <p:cNvPr id="11266" name="Picture 2" descr="https://upload.wikimedia.org/wikipedia/commons/8/82/Chebyshe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904" y="3766657"/>
            <a:ext cx="1507058" cy="204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612848" y="5896177"/>
            <a:ext cx="2022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Pafnuty </a:t>
            </a:r>
            <a:r>
              <a:rPr lang="en-US" dirty="0" err="1"/>
              <a:t>Chebyshev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/>
              <a:t>1821-1894)</a:t>
            </a:r>
          </a:p>
        </p:txBody>
      </p:sp>
    </p:spTree>
    <p:extLst>
      <p:ext uri="{BB962C8B-B14F-4D97-AF65-F5344CB8AC3E}">
        <p14:creationId xmlns:p14="http://schemas.microsoft.com/office/powerpoint/2010/main" val="2420292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87" y="-19997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Maximum likelihood estimator (MLE)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1825625"/>
            <a:ext cx="11836865" cy="509529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Likelihood function</a:t>
            </a:r>
            <a:r>
              <a:rPr lang="en-US" dirty="0" smtClean="0"/>
              <a:t>: Function of the parameter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Maximum likelihood estimate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Consistent</a:t>
            </a:r>
            <a:r>
              <a:rPr lang="en-US" dirty="0" smtClean="0"/>
              <a:t> method: converge in probability to the true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937" y="1773646"/>
            <a:ext cx="4886325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437" y="2283292"/>
            <a:ext cx="2705100" cy="65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87" y="3307289"/>
            <a:ext cx="3848100" cy="942975"/>
          </a:xfrm>
          <a:prstGeom prst="rect">
            <a:avLst/>
          </a:prstGeom>
        </p:spPr>
      </p:pic>
      <p:pic>
        <p:nvPicPr>
          <p:cNvPr id="12290" name="Picture 2" descr="https://upload.wikimedia.org/wikipedia/commons/thumb/a/aa/Youngronaldfisher2.JPG/220px-Youngronaldfisher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74" y="53903"/>
            <a:ext cx="1189489" cy="166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883" y="5858854"/>
            <a:ext cx="1657350" cy="838200"/>
          </a:xfrm>
          <a:prstGeom prst="rect">
            <a:avLst/>
          </a:prstGeom>
        </p:spPr>
      </p:pic>
      <p:pic>
        <p:nvPicPr>
          <p:cNvPr id="12292" name="Picture 4" descr="Image result for Maximum likelihood estimat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860" y="2845505"/>
            <a:ext cx="5351654" cy="29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5974" y="865236"/>
            <a:ext cx="2714625" cy="714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9314" y="926399"/>
            <a:ext cx="2829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Parametric family: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036" y="4180324"/>
            <a:ext cx="4429125" cy="1057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314" y="5103278"/>
            <a:ext cx="2495550" cy="628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3487" y="5227103"/>
            <a:ext cx="27241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766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1" y="16033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 information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547" y="2286307"/>
            <a:ext cx="11636230" cy="5154015"/>
          </a:xfrm>
        </p:spPr>
        <p:txBody>
          <a:bodyPr>
            <a:normAutofit/>
          </a:bodyPr>
          <a:lstStyle/>
          <a:p>
            <a:r>
              <a:rPr lang="en-US" dirty="0" smtClean="0"/>
              <a:t>FI measures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amount of information </a:t>
            </a:r>
            <a:r>
              <a:rPr lang="en-US" dirty="0"/>
              <a:t>that an observable random variable X carries about an unknown parameter </a:t>
            </a:r>
            <a:r>
              <a:rPr lang="en-US" dirty="0" smtClean="0"/>
              <a:t>θ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Fisher information interpreted as the </a:t>
            </a:r>
            <a:r>
              <a:rPr lang="en-US" dirty="0">
                <a:solidFill>
                  <a:srgbClr val="FF0000"/>
                </a:solidFill>
              </a:rPr>
              <a:t>curvature</a:t>
            </a:r>
            <a:r>
              <a:rPr lang="en-US" dirty="0"/>
              <a:t> of the  graph of the log-likelihood: Near the MLE, </a:t>
            </a:r>
            <a:r>
              <a:rPr lang="en-US" dirty="0" smtClean="0"/>
              <a:t>high </a:t>
            </a:r>
            <a:r>
              <a:rPr lang="en-US" dirty="0"/>
              <a:t>Fisher information indicates that the maximum is </a:t>
            </a:r>
            <a:r>
              <a:rPr lang="en-US" dirty="0" smtClean="0"/>
              <a:t>sharp, low </a:t>
            </a:r>
            <a:r>
              <a:rPr lang="en-US" dirty="0"/>
              <a:t>Fisher information indicates that the maximum  is shallow (many nearby values with a similar log-likelihood).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45853"/>
            <a:ext cx="10582275" cy="1323975"/>
          </a:xfrm>
          <a:prstGeom prst="rect">
            <a:avLst/>
          </a:prstGeom>
        </p:spPr>
      </p:pic>
      <p:sp>
        <p:nvSpPr>
          <p:cNvPr id="5" name="AutoShape 2" descr="Image result for fisher information curva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167" y="38053"/>
            <a:ext cx="3374340" cy="2156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210" y="394028"/>
            <a:ext cx="4273273" cy="8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58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915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Cramer-Rao lower bound (CRLB): Univariate case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variance of any unbiased estimator is lower bounded by the inverse of the Fisher information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Fisher information: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8440" y="6195709"/>
            <a:ext cx="11003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Cramer-Rao lower bound and information geometry.  Connected at Infinity II, 2013.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2867025"/>
            <a:ext cx="2857500" cy="112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122" y="4038749"/>
            <a:ext cx="39719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5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117094"/>
            <a:ext cx="11740895" cy="190740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 modern view of Pythagoras’ theorem: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 triangle PQR is rectangle </a:t>
            </a:r>
            <a:r>
              <a:rPr lang="en-US" b="1" u="sng" dirty="0" smtClean="0">
                <a:solidFill>
                  <a:schemeClr val="accent1"/>
                </a:solidFill>
              </a:rPr>
              <a:t>if and only if </a:t>
            </a:r>
            <a:br>
              <a:rPr lang="en-US" b="1" u="sng" dirty="0" smtClean="0">
                <a:solidFill>
                  <a:schemeClr val="accent1"/>
                </a:solidFill>
              </a:rPr>
            </a:br>
            <a:r>
              <a:rPr lang="en-US" b="1" u="sng" dirty="0" smtClean="0">
                <a:solidFill>
                  <a:schemeClr val="accent1"/>
                </a:solidFill>
              </a:rPr>
              <a:t>straight lines perpendicular at Q induce distance identity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304" y="2703896"/>
            <a:ext cx="5072898" cy="40979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091" y="2139687"/>
            <a:ext cx="360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Squared Euclidean distance</a:t>
            </a:r>
            <a:endParaRPr lang="en-US" sz="2400" dirty="0"/>
          </a:p>
        </p:txBody>
      </p:sp>
      <p:pic>
        <p:nvPicPr>
          <p:cNvPr id="2052" name="Picture 4" descr="D_E(X,Y)=d_E^2(X,Y)=\|X-Y\|^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007" y="2037145"/>
            <a:ext cx="762000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2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914" y="67111"/>
            <a:ext cx="114600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Cramer-Rao lower bound: Multivariate case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82" y="3815872"/>
            <a:ext cx="6669248" cy="1612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213" y="4276831"/>
            <a:ext cx="3661312" cy="9276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6213" y="3815166"/>
            <a:ext cx="368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Under regularity conditions: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21164" y="6323682"/>
            <a:ext cx="11003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Cramer-Rao lower bound and information geometry.  Connected at Infinity II, 2013.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373" y="5489148"/>
            <a:ext cx="5333431" cy="8345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744" y="5615229"/>
            <a:ext cx="4843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Equivalent representation of the FIM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42866" y="1275318"/>
            <a:ext cx="7605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Löwner partial ordering on positive-semi-definite </a:t>
            </a:r>
            <a:r>
              <a:rPr lang="en-US" sz="2400" dirty="0" smtClean="0"/>
              <a:t>matrices: 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382" y="1224281"/>
            <a:ext cx="3162300" cy="504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3582" y="2453262"/>
            <a:ext cx="304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solidFill>
                  <a:srgbClr val="FF0000"/>
                </a:solidFill>
              </a:rPr>
              <a:t>CRLB Theorem</a:t>
            </a:r>
            <a:r>
              <a:rPr lang="en-US" sz="3600" dirty="0" smtClean="0"/>
              <a:t>:</a:t>
            </a:r>
            <a:endParaRPr lang="en-US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827" y="1920246"/>
            <a:ext cx="4583821" cy="16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704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1" y="-133350"/>
            <a:ext cx="12365372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Properties of the Maximum Likelihood Estimator (MLE)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192213"/>
            <a:ext cx="11627140" cy="435133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Consistency: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Efficiency</a:t>
            </a:r>
            <a:r>
              <a:rPr lang="en-US" dirty="0"/>
              <a:t>: </a:t>
            </a:r>
            <a:r>
              <a:rPr lang="en-US" dirty="0" smtClean="0"/>
              <a:t> Variance of estimator matches </a:t>
            </a:r>
            <a:r>
              <a:rPr lang="en-US" dirty="0"/>
              <a:t>the </a:t>
            </a:r>
            <a:r>
              <a:rPr lang="en-US" dirty="0" smtClean="0"/>
              <a:t>Cramer-Rao </a:t>
            </a:r>
            <a:r>
              <a:rPr lang="en-US" dirty="0"/>
              <a:t>l</a:t>
            </a:r>
            <a:r>
              <a:rPr lang="en-US" dirty="0" smtClean="0"/>
              <a:t>ower bound (CRLB)</a:t>
            </a:r>
            <a:endParaRPr lang="en-US" dirty="0"/>
          </a:p>
          <a:p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Equivariance</a:t>
            </a:r>
            <a:r>
              <a:rPr lang="en-US" dirty="0" smtClean="0"/>
              <a:t>: MLE estimator of Gaussian variance </a:t>
            </a:r>
            <a:r>
              <a:rPr lang="el-GR" dirty="0" smtClean="0"/>
              <a:t>σ</a:t>
            </a:r>
            <a:r>
              <a:rPr lang="en-US" dirty="0" smtClean="0"/>
              <a:t>2 is </a:t>
            </a:r>
            <a:r>
              <a:rPr lang="en-US" dirty="0" err="1" smtClean="0"/>
              <a:t>equivariant</a:t>
            </a:r>
            <a:r>
              <a:rPr lang="en-US" dirty="0" smtClean="0"/>
              <a:t> to MLE estimator of deviation </a:t>
            </a:r>
            <a:r>
              <a:rPr lang="el-GR" dirty="0" smtClean="0"/>
              <a:t>σ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Asymptotic normality </a:t>
            </a:r>
            <a:r>
              <a:rPr lang="en-US" dirty="0"/>
              <a:t>(convergence in distribution):</a:t>
            </a:r>
          </a:p>
        </p:txBody>
      </p:sp>
      <p:pic>
        <p:nvPicPr>
          <p:cNvPr id="15362" name="Picture 2" descr="\widehat{f(\theta)}=f(\hat{\theta}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662" y="3934182"/>
            <a:ext cx="2826070" cy="86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\sqrt{n}(\hat{\theta}-\theta_0) \rightarrow N(0,I^{-1}(\theta)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663" y="5734050"/>
            <a:ext cx="76200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\hat{\theta}_n \rightarrow \theta_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88" y="1569799"/>
            <a:ext cx="1710333" cy="60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5926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171" y="113455"/>
            <a:ext cx="11752976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Some properties of the Fisher </a:t>
            </a:r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b="1" dirty="0" smtClean="0">
                <a:solidFill>
                  <a:schemeClr val="accent1"/>
                </a:solidFill>
              </a:rPr>
              <a:t>nformation Matrix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668" y="2286307"/>
            <a:ext cx="11277600" cy="43513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Positive semi-definite </a:t>
            </a:r>
            <a:r>
              <a:rPr lang="en-US" dirty="0" smtClean="0"/>
              <a:t>FIM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Positive-definite </a:t>
            </a:r>
            <a:r>
              <a:rPr lang="en-US" dirty="0" smtClean="0"/>
              <a:t>FIM for </a:t>
            </a:r>
            <a:r>
              <a:rPr lang="en-US" dirty="0" smtClean="0">
                <a:solidFill>
                  <a:srgbClr val="FF0000"/>
                </a:solidFill>
              </a:rPr>
              <a:t>regular</a:t>
            </a:r>
            <a:r>
              <a:rPr lang="en-US" dirty="0" smtClean="0"/>
              <a:t> models (=identifiable)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FIM </a:t>
            </a:r>
            <a:r>
              <a:rPr lang="en-US" dirty="0" smtClean="0">
                <a:solidFill>
                  <a:srgbClr val="FF0000"/>
                </a:solidFill>
              </a:rPr>
              <a:t>is </a:t>
            </a:r>
            <a:r>
              <a:rPr lang="en-US" dirty="0">
                <a:solidFill>
                  <a:srgbClr val="FF0000"/>
                </a:solidFill>
              </a:rPr>
              <a:t>invariant </a:t>
            </a:r>
            <a:r>
              <a:rPr lang="en-US" dirty="0"/>
              <a:t>under </a:t>
            </a:r>
            <a:r>
              <a:rPr lang="en-US" dirty="0" err="1" smtClean="0"/>
              <a:t>reparametrizations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the sample </a:t>
            </a:r>
            <a:r>
              <a:rPr lang="en-US" dirty="0" smtClean="0"/>
              <a:t>space X.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Covariant</a:t>
            </a:r>
            <a:r>
              <a:rPr lang="en-US" dirty="0" smtClean="0"/>
              <a:t> under </a:t>
            </a:r>
            <a:r>
              <a:rPr lang="en-US" dirty="0" err="1" smtClean="0"/>
              <a:t>reparameterization</a:t>
            </a:r>
            <a:r>
              <a:rPr lang="en-US" dirty="0"/>
              <a:t> </a:t>
            </a:r>
            <a:r>
              <a:rPr lang="en-US" dirty="0" smtClean="0"/>
              <a:t>(later, a 2-covariant tensor metric…)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703" y="1044575"/>
            <a:ext cx="9372600" cy="78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68" y="1899700"/>
            <a:ext cx="6019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997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04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Regular versus non-regular models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4" y="2306554"/>
            <a:ext cx="8539993" cy="45514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010" y="1023574"/>
            <a:ext cx="120459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Regular</a:t>
            </a:r>
            <a:r>
              <a:rPr lang="en-US" sz="2800" dirty="0" smtClean="0"/>
              <a:t> models: 1-to-1 correspondence of parameters with distributions</a:t>
            </a:r>
          </a:p>
          <a:p>
            <a:endParaRPr lang="en-US" sz="2800" dirty="0"/>
          </a:p>
          <a:p>
            <a:r>
              <a:rPr lang="en-US" sz="2800" dirty="0" smtClean="0">
                <a:solidFill>
                  <a:srgbClr val="FF0000"/>
                </a:solidFill>
              </a:rPr>
              <a:t>Hierarchical models </a:t>
            </a:r>
            <a:r>
              <a:rPr lang="en-US" sz="2800" dirty="0" smtClean="0"/>
              <a:t>are usually non-regulars (</a:t>
            </a:r>
            <a:r>
              <a:rPr lang="en-US" sz="2800" dirty="0" err="1" smtClean="0"/>
              <a:t>eg</a:t>
            </a:r>
            <a:r>
              <a:rPr lang="en-US" sz="2800" dirty="0" smtClean="0"/>
              <a:t>., mixtures, multilayer perceptron)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615821" y="3389560"/>
            <a:ext cx="342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Multiple Layer Perceptron</a:t>
            </a:r>
          </a:p>
          <a:p>
            <a:pPr algn="ctr"/>
            <a:r>
              <a:rPr lang="en-US" sz="2400" dirty="0" smtClean="0"/>
              <a:t>(MLP)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0220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1" y="-14261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 Key concept: Sufficient statistics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03" y="897622"/>
            <a:ext cx="11677475" cy="5111561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statistic</a:t>
            </a:r>
            <a:r>
              <a:rPr lang="en-US" dirty="0" smtClean="0"/>
              <a:t> is a function of a random vector  (e.g., mean, variance)</a:t>
            </a:r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sufficient statistic </a:t>
            </a:r>
            <a:r>
              <a:rPr lang="en-US" dirty="0" smtClean="0"/>
              <a:t>collect </a:t>
            </a:r>
            <a:r>
              <a:rPr lang="en-US" dirty="0"/>
              <a:t>and concentrate from a random sample all necessary information for recovering/estimating the parameters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	Informally, a statistical lossless compression scheme…</a:t>
            </a:r>
            <a:endParaRPr lang="en-US" dirty="0"/>
          </a:p>
          <a:p>
            <a:r>
              <a:rPr lang="en-US" dirty="0" smtClean="0"/>
              <a:t>Definition: </a:t>
            </a:r>
            <a:r>
              <a:rPr lang="en-US" dirty="0"/>
              <a:t>conditional distribution of X given  t   </a:t>
            </a:r>
            <a:r>
              <a:rPr lang="en-US" i="1" dirty="0">
                <a:solidFill>
                  <a:schemeClr val="accent5"/>
                </a:solidFill>
              </a:rPr>
              <a:t>does not depend </a:t>
            </a:r>
            <a:r>
              <a:rPr lang="en-US" dirty="0"/>
              <a:t>on θ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Fisher-</a:t>
            </a:r>
            <a:r>
              <a:rPr lang="en-US" dirty="0" err="1">
                <a:solidFill>
                  <a:srgbClr val="FF0000"/>
                </a:solidFill>
              </a:rPr>
              <a:t>Neyman</a:t>
            </a:r>
            <a:r>
              <a:rPr lang="en-US" dirty="0">
                <a:solidFill>
                  <a:srgbClr val="FF0000"/>
                </a:solidFill>
              </a:rPr>
              <a:t> factorization </a:t>
            </a:r>
            <a:r>
              <a:rPr lang="en-US" dirty="0" smtClean="0">
                <a:solidFill>
                  <a:srgbClr val="FF0000"/>
                </a:solidFill>
              </a:rPr>
              <a:t>theorem</a:t>
            </a:r>
            <a:r>
              <a:rPr lang="en-US" dirty="0" smtClean="0"/>
              <a:t>: Statistic t(x) sufficient </a:t>
            </a:r>
            <a:r>
              <a:rPr lang="en-US" dirty="0" err="1" smtClean="0"/>
              <a:t>iff</a:t>
            </a:r>
            <a:r>
              <a:rPr lang="en-US" dirty="0" smtClean="0"/>
              <a:t>. the density can be decomposed as: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6272621"/>
            <a:ext cx="10819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Statistical exponential families: A digest with flash cards, arXiv:0911.4863 (2009)</a:t>
            </a:r>
          </a:p>
        </p:txBody>
      </p:sp>
      <p:pic>
        <p:nvPicPr>
          <p:cNvPr id="14338" name="Picture 2" descr="p(x ; \lambda)=a(x) b_{\lambda}(t(x)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50" y="5311250"/>
            <a:ext cx="5695106" cy="71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\mathrm{Pr}(x|\theta)=\mathrm{Pr}(x|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13" y="3840912"/>
            <a:ext cx="4386422" cy="7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24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69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Example of sufficient statistics: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92" y="3265284"/>
            <a:ext cx="8572500" cy="1971675"/>
          </a:xfrm>
          <a:prstGeom prst="rect">
            <a:avLst/>
          </a:prstGeom>
        </p:spPr>
      </p:pic>
      <p:pic>
        <p:nvPicPr>
          <p:cNvPr id="5" name="Picture 2" descr="p(x ; \lambda)=a(x) b_{\lambda}(t(x)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459" y="1325563"/>
            <a:ext cx="5695106" cy="71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5690" y="1408747"/>
            <a:ext cx="50950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Fisher-</a:t>
            </a:r>
            <a:r>
              <a:rPr lang="en-US" sz="3200" dirty="0" err="1"/>
              <a:t>Neyman</a:t>
            </a:r>
            <a:r>
              <a:rPr lang="en-US" sz="3200" dirty="0"/>
              <a:t> </a:t>
            </a:r>
            <a:r>
              <a:rPr lang="en-US" sz="3200" dirty="0" smtClean="0"/>
              <a:t>factorization: 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375689" y="2337015"/>
            <a:ext cx="67575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For Poisson distributions of intensity </a:t>
            </a:r>
            <a:r>
              <a:rPr lang="el-GR" sz="3600" dirty="0"/>
              <a:t>λ</a:t>
            </a:r>
            <a:r>
              <a:rPr lang="en-US" sz="3200" dirty="0" smtClean="0"/>
              <a:t>: 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72" y="5432047"/>
            <a:ext cx="6257925" cy="8763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96579" y="5316349"/>
            <a:ext cx="2516698" cy="93956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0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04" y="-7826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Natural exponential families (NEF)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804" y="1049070"/>
            <a:ext cx="11610364" cy="5455502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</a:t>
            </a:r>
            <a:r>
              <a:rPr lang="en-US" dirty="0" smtClean="0">
                <a:solidFill>
                  <a:srgbClr val="FF0000"/>
                </a:solidFill>
              </a:rPr>
              <a:t>positive measure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An </a:t>
            </a:r>
            <a:r>
              <a:rPr lang="en-US" dirty="0" smtClean="0">
                <a:solidFill>
                  <a:srgbClr val="FF0000"/>
                </a:solidFill>
              </a:rPr>
              <a:t>exponential family </a:t>
            </a:r>
            <a:r>
              <a:rPr lang="en-US" dirty="0" smtClean="0"/>
              <a:t>is a parametric family of densities that write as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here F is </a:t>
            </a:r>
            <a:r>
              <a:rPr lang="en-US" b="1" u="sng" dirty="0" smtClean="0"/>
              <a:t>real-analytic, strictly convex and differentiable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F: </a:t>
            </a:r>
            <a:r>
              <a:rPr lang="en-US" dirty="0" smtClean="0">
                <a:solidFill>
                  <a:srgbClr val="FF0000"/>
                </a:solidFill>
              </a:rPr>
              <a:t>Log-normalizer</a:t>
            </a:r>
            <a:r>
              <a:rPr lang="en-US" dirty="0" smtClean="0"/>
              <a:t> (also known as partition function, </a:t>
            </a:r>
            <a:r>
              <a:rPr lang="en-US" dirty="0" err="1" smtClean="0"/>
              <a:t>cumulant</a:t>
            </a:r>
            <a:r>
              <a:rPr lang="en-US" dirty="0" smtClean="0"/>
              <a:t> function, etc.)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50" y="975839"/>
            <a:ext cx="6000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76" y="2005876"/>
            <a:ext cx="5305425" cy="828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04" y="3572055"/>
            <a:ext cx="6086475" cy="1162050"/>
          </a:xfrm>
          <a:prstGeom prst="rect">
            <a:avLst/>
          </a:prstGeom>
        </p:spPr>
      </p:pic>
      <p:pic>
        <p:nvPicPr>
          <p:cNvPr id="17410" name="Picture 2" descr="\Theta = \left\{ \theta \ :\ \int \exp( \theta x)\mathrm{d}\mu(x)&lt;\infty\right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68" y="4807336"/>
            <a:ext cx="762000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2330" y="4926841"/>
            <a:ext cx="327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Natural parameter space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6030986" y="3321663"/>
            <a:ext cx="5900602" cy="166988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Log-Laplace transform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090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12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Exponential families (from Natural EFs to EFs)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75" y="1347452"/>
            <a:ext cx="10515600" cy="5086904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</a:t>
            </a:r>
            <a:r>
              <a:rPr lang="en-US" b="1" dirty="0" smtClean="0">
                <a:solidFill>
                  <a:schemeClr val="accent4"/>
                </a:solidFill>
              </a:rPr>
              <a:t>(sufficient) statistic </a:t>
            </a:r>
            <a:r>
              <a:rPr lang="en-US" dirty="0" smtClean="0"/>
              <a:t>t(x)</a:t>
            </a:r>
            <a:endParaRPr lang="en-US" dirty="0"/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4"/>
                </a:solidFill>
              </a:rPr>
              <a:t>additional carrier measure term </a:t>
            </a:r>
            <a:r>
              <a:rPr lang="en-US" dirty="0" smtClean="0"/>
              <a:t>k(x)</a:t>
            </a:r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4"/>
                </a:solidFill>
              </a:rPr>
              <a:t>inner product </a:t>
            </a:r>
            <a:r>
              <a:rPr lang="en-US" dirty="0" smtClean="0"/>
              <a:t>between t(x) and </a:t>
            </a:r>
            <a:r>
              <a:rPr lang="el-GR" dirty="0" smtClean="0"/>
              <a:t>θ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 smtClean="0"/>
              <a:t>		(usual scalar/dot product)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Properties:</a:t>
            </a:r>
            <a:endParaRPr lang="en-US" dirty="0"/>
          </a:p>
        </p:txBody>
      </p:sp>
      <p:pic>
        <p:nvPicPr>
          <p:cNvPr id="18434" name="Picture 2" descr="\def\inner#1#2{{\langle #1, #2\rangle}}&#10;p_{\theta}(x)= \exp(\inner{\theta}{t(x)}-F(\theta)+k(x)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26" y="3831853"/>
            <a:ext cx="7620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E[t(X)]=\nabla F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656" y="4872574"/>
            <a:ext cx="3446855" cy="5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\mathrm{Cov}[t(X)]=\nabla^2 F(\theta)=I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656" y="5490854"/>
            <a:ext cx="5527324" cy="58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6532" y="6204442"/>
            <a:ext cx="9405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Exponential families have finite moments of any order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841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92" y="0"/>
            <a:ext cx="11957808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Many common distributions are exponential families in disguise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3" y="1092706"/>
            <a:ext cx="10762027" cy="539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00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48" y="162252"/>
            <a:ext cx="1205498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Maximum likelihood estimator for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b="1" dirty="0" smtClean="0">
                <a:solidFill>
                  <a:schemeClr val="accent1"/>
                </a:solidFill>
              </a:rPr>
              <a:t>						exponential </a:t>
            </a:r>
            <a:r>
              <a:rPr lang="en-US" b="1" dirty="0">
                <a:solidFill>
                  <a:schemeClr val="accent1"/>
                </a:solidFill>
              </a:rPr>
              <a:t>f</a:t>
            </a:r>
            <a:r>
              <a:rPr lang="en-US" b="1" dirty="0" smtClean="0">
                <a:solidFill>
                  <a:schemeClr val="accent1"/>
                </a:solidFill>
              </a:rPr>
              <a:t>amilies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821" y="1199375"/>
            <a:ext cx="3790950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26" y="4864789"/>
            <a:ext cx="2581275" cy="971550"/>
          </a:xfrm>
          <a:prstGeom prst="rect">
            <a:avLst/>
          </a:prstGeom>
        </p:spPr>
      </p:pic>
      <p:pic>
        <p:nvPicPr>
          <p:cNvPr id="20482" name="Picture 2" descr="I(\theta)=\nabla^2 F(\theta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773" y="4977224"/>
            <a:ext cx="3267337" cy="64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773" y="5836339"/>
            <a:ext cx="3661312" cy="927626"/>
          </a:xfrm>
          <a:prstGeom prst="rect">
            <a:avLst/>
          </a:prstGeom>
        </p:spPr>
      </p:pic>
      <p:pic>
        <p:nvPicPr>
          <p:cNvPr id="9" name="Picture 2" descr="\def\inner#1#2{{\langle #1, #2\rangle}}&#10;p_{\theta}(x)= \exp(\inner{\theta}{t(x)}-F(\theta)+k(x)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26" y="6004877"/>
            <a:ext cx="7620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\bar{l}(\theta;x_1,\ldots, x_n)= \inner{\theta}{\sum_{i=1}^n t(x_i)}-F(\theta)+\sum_{i=1}^n k(x_i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36" y="2644470"/>
            <a:ext cx="7620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\nabla F(\theta)=\sum_{i=1}^n t(x_i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09" y="3485618"/>
            <a:ext cx="6341057" cy="9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8448" y="2644470"/>
            <a:ext cx="2556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Average log-likelihood: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268448" y="3749253"/>
            <a:ext cx="162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MLE equation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000652" y="3373515"/>
            <a:ext cx="7066626" cy="1322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Riemannian differential geometry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42" y="1592872"/>
            <a:ext cx="10515600" cy="1343231"/>
          </a:xfrm>
        </p:spPr>
        <p:txBody>
          <a:bodyPr/>
          <a:lstStyle/>
          <a:p>
            <a:r>
              <a:rPr lang="en-US" dirty="0" smtClean="0"/>
              <a:t>Gauss pioneered the study of 3D surfaces and curvature</a:t>
            </a:r>
          </a:p>
        </p:txBody>
      </p:sp>
      <p:pic>
        <p:nvPicPr>
          <p:cNvPr id="5" name="Picture 10" descr="Image result for gau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342" y="355572"/>
            <a:ext cx="1386785" cy="15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riema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882" y="445273"/>
            <a:ext cx="1335898" cy="188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65" y="3446286"/>
            <a:ext cx="1804573" cy="1546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402" y="6063338"/>
            <a:ext cx="4324350" cy="54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027" y="5155594"/>
            <a:ext cx="3467100" cy="723900"/>
          </a:xfrm>
          <a:prstGeom prst="rect">
            <a:avLst/>
          </a:prstGeom>
        </p:spPr>
      </p:pic>
      <p:pic>
        <p:nvPicPr>
          <p:cNvPr id="9218" name="Picture 2" descr="Image result for infinitesimal Pythagoras theore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438" y="2998952"/>
            <a:ext cx="2799074" cy="22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74221" y="2242703"/>
            <a:ext cx="8755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Introduce a </a:t>
            </a:r>
            <a:r>
              <a:rPr lang="en-US" sz="3200" dirty="0" smtClean="0">
                <a:solidFill>
                  <a:srgbClr val="FF0000"/>
                </a:solidFill>
              </a:rPr>
              <a:t>positive-definite matrix </a:t>
            </a:r>
            <a:r>
              <a:rPr lang="en-US" sz="3200" dirty="0" smtClean="0"/>
              <a:t>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Define a geometric object called a </a:t>
            </a:r>
            <a:r>
              <a:rPr lang="en-US" sz="3200" dirty="0" smtClean="0">
                <a:solidFill>
                  <a:srgbClr val="FF0000"/>
                </a:solidFill>
              </a:rPr>
              <a:t>metric tensor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An </a:t>
            </a:r>
            <a:r>
              <a:rPr lang="en-US" sz="3200" dirty="0" smtClean="0">
                <a:solidFill>
                  <a:srgbClr val="FF0000"/>
                </a:solidFill>
              </a:rPr>
              <a:t>infinitesimal Pythagoras theorem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7291520" y="4045848"/>
            <a:ext cx="1304014" cy="1068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62232" y="5218443"/>
            <a:ext cx="4144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Length of a curve by integration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646646" y="190000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008801" y="2312072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Riemann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13108" y="6103967"/>
            <a:ext cx="377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Infinitesimal length element: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558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3" y="-212698"/>
            <a:ext cx="1126711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Regular EFs and steepness of exponential families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43" y="796953"/>
            <a:ext cx="11343761" cy="5933277"/>
          </a:xfrm>
        </p:spPr>
        <p:txBody>
          <a:bodyPr>
            <a:normAutofit/>
          </a:bodyPr>
          <a:lstStyle/>
          <a:p>
            <a:r>
              <a:rPr lang="en-US" dirty="0" smtClean="0"/>
              <a:t>An exponential family is </a:t>
            </a:r>
            <a:r>
              <a:rPr lang="en-US" b="1" u="sng" dirty="0" smtClean="0">
                <a:solidFill>
                  <a:srgbClr val="FF0000"/>
                </a:solidFill>
              </a:rPr>
              <a:t>regular</a:t>
            </a:r>
            <a:r>
              <a:rPr lang="en-US" b="1" u="sng" dirty="0" smtClean="0"/>
              <a:t> </a:t>
            </a:r>
            <a:r>
              <a:rPr lang="en-US" dirty="0" smtClean="0"/>
              <a:t>when the natural parameter space is open</a:t>
            </a:r>
          </a:p>
          <a:p>
            <a:endParaRPr lang="en-US" dirty="0"/>
          </a:p>
          <a:p>
            <a:r>
              <a:rPr lang="en-US" dirty="0" smtClean="0"/>
              <a:t>Closed convex hull of {t(x)}: </a:t>
            </a:r>
          </a:p>
          <a:p>
            <a:endParaRPr lang="en-US" dirty="0"/>
          </a:p>
          <a:p>
            <a:r>
              <a:rPr lang="en-US" dirty="0" smtClean="0"/>
              <a:t>Map                                                  is </a:t>
            </a:r>
            <a:r>
              <a:rPr lang="en-US" dirty="0" smtClean="0">
                <a:solidFill>
                  <a:srgbClr val="FF0000"/>
                </a:solidFill>
              </a:rPr>
              <a:t>one-to-one</a:t>
            </a:r>
          </a:p>
          <a:p>
            <a:r>
              <a:rPr lang="en-US" dirty="0" smtClean="0"/>
              <a:t>Consider the </a:t>
            </a:r>
            <a:r>
              <a:rPr lang="en-US" dirty="0" smtClean="0">
                <a:solidFill>
                  <a:srgbClr val="FF0000"/>
                </a:solidFill>
              </a:rPr>
              <a:t>expectation/moment parameter space</a:t>
            </a:r>
            <a:r>
              <a:rPr lang="en-US" dirty="0" smtClean="0"/>
              <a:t>: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Family is </a:t>
            </a:r>
            <a:r>
              <a:rPr lang="en-US" dirty="0" smtClean="0">
                <a:solidFill>
                  <a:srgbClr val="FF0000"/>
                </a:solidFill>
              </a:rPr>
              <a:t>steep</a:t>
            </a:r>
            <a:r>
              <a:rPr lang="en-US" dirty="0" smtClean="0"/>
              <a:t> if</a:t>
            </a:r>
          </a:p>
          <a:p>
            <a:r>
              <a:rPr lang="en-US" dirty="0" smtClean="0"/>
              <a:t> MLE </a:t>
            </a:r>
            <a:r>
              <a:rPr lang="en-US" dirty="0" smtClean="0">
                <a:solidFill>
                  <a:srgbClr val="FF0000"/>
                </a:solidFill>
              </a:rPr>
              <a:t>exists</a:t>
            </a:r>
            <a:r>
              <a:rPr lang="en-US" dirty="0" smtClean="0"/>
              <a:t> and is </a:t>
            </a:r>
            <a:r>
              <a:rPr lang="en-US" dirty="0" smtClean="0">
                <a:solidFill>
                  <a:srgbClr val="FF0000"/>
                </a:solidFill>
              </a:rPr>
              <a:t>unique</a:t>
            </a:r>
            <a:r>
              <a:rPr lang="en-US" dirty="0" smtClean="0"/>
              <a:t> for </a:t>
            </a:r>
            <a:r>
              <a:rPr lang="en-US" b="1" u="sng" dirty="0" smtClean="0">
                <a:solidFill>
                  <a:schemeClr val="accent4"/>
                </a:solidFill>
              </a:rPr>
              <a:t>regular and steep </a:t>
            </a:r>
            <a:r>
              <a:rPr lang="en-US" dirty="0" smtClean="0"/>
              <a:t>EFs when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4159" y="6193691"/>
            <a:ext cx="8220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 Example of non-steep family: Singly-truncated Gaussian family</a:t>
            </a:r>
          </a:p>
        </p:txBody>
      </p:sp>
      <p:pic>
        <p:nvPicPr>
          <p:cNvPr id="21506" name="Picture 2" descr="\Theta=\mathrm{int}(\Theta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528" y="1226394"/>
            <a:ext cx="2406621" cy="5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\eta(\theta)=E_\theta[t]=\nabla F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64" y="2858026"/>
            <a:ext cx="3698525" cy="47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:\{\eta(\theta) \ :\  \theta\in\Theta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082" y="3678928"/>
            <a:ext cx="3556946" cy="57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\mathcal{C}=\overline{\mathrm{co}({\mathcal{S})}}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55" y="1730489"/>
            <a:ext cx="2298583" cy="8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H=\mathrm{int}(\mathcal{C}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078" y="3789681"/>
            <a:ext cx="2485805" cy="6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\hat{\theta}=(\nabla F)^{-1}(\frac{1}{n}\sum_{i=1}^n t(x_i)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961" y="5664807"/>
            <a:ext cx="4231067" cy="52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\bar{t}=\sum_{i=1}^n t(x_i)\in\mathcal{C}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60" y="4748107"/>
            <a:ext cx="3109068" cy="48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877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544" y="1792637"/>
            <a:ext cx="4428456" cy="2687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693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 moment/expectation parameterization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90" y="1325563"/>
            <a:ext cx="11321805" cy="4975487"/>
          </a:xfrm>
        </p:spPr>
        <p:txBody>
          <a:bodyPr>
            <a:normAutofit/>
          </a:bodyPr>
          <a:lstStyle/>
          <a:p>
            <a:r>
              <a:rPr lang="en-US" dirty="0" smtClean="0"/>
              <a:t>For a regular EF density, let                       </a:t>
            </a:r>
          </a:p>
          <a:p>
            <a:r>
              <a:rPr lang="en-US" dirty="0" smtClean="0"/>
              <a:t>denote the </a:t>
            </a:r>
            <a:r>
              <a:rPr lang="en-US" dirty="0" smtClean="0">
                <a:solidFill>
                  <a:srgbClr val="FF0000"/>
                </a:solidFill>
              </a:rPr>
              <a:t>dual parameterization </a:t>
            </a:r>
          </a:p>
          <a:p>
            <a:endParaRPr lang="en-US" dirty="0"/>
          </a:p>
          <a:p>
            <a:r>
              <a:rPr lang="en-US" dirty="0" smtClean="0"/>
              <a:t>Related to the </a:t>
            </a:r>
            <a:r>
              <a:rPr lang="en-US" dirty="0" smtClean="0">
                <a:solidFill>
                  <a:srgbClr val="FF0000"/>
                </a:solidFill>
              </a:rPr>
              <a:t>Legendre-</a:t>
            </a:r>
            <a:r>
              <a:rPr lang="en-US" dirty="0" err="1" smtClean="0">
                <a:solidFill>
                  <a:srgbClr val="FF0000"/>
                </a:solidFill>
              </a:rPr>
              <a:t>Fenchel</a:t>
            </a:r>
            <a:r>
              <a:rPr lang="en-US" dirty="0" smtClean="0">
                <a:solidFill>
                  <a:srgbClr val="FF0000"/>
                </a:solidFill>
              </a:rPr>
              <a:t> convex conjugate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Moreau </a:t>
            </a:r>
            <a:r>
              <a:rPr lang="en-US" dirty="0" err="1" smtClean="0">
                <a:solidFill>
                  <a:srgbClr val="FF0000"/>
                </a:solidFill>
              </a:rPr>
              <a:t>biconjugate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theorem</a:t>
            </a:r>
            <a:r>
              <a:rPr lang="en-US" dirty="0"/>
              <a:t>: </a:t>
            </a:r>
            <a:r>
              <a:rPr lang="en-US" dirty="0" smtClean="0"/>
              <a:t> when F is proper</a:t>
            </a:r>
            <a:r>
              <a:rPr lang="en-US" dirty="0"/>
              <a:t>, lower semi-continuous, and convex </a:t>
            </a:r>
            <a:r>
              <a:rPr lang="en-US" dirty="0" smtClean="0"/>
              <a:t>function: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\eta=\nabla F(\theta) &#10;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07" y="1378306"/>
            <a:ext cx="1601277" cy="41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(F^*)^*=F&#10;&#10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48" y="5360142"/>
            <a:ext cx="1640559" cy="4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37706" y="6334780"/>
            <a:ext cx="9193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Legendre transformation and information </a:t>
            </a:r>
            <a:r>
              <a:rPr lang="en-US" sz="2800" b="1" dirty="0" smtClean="0">
                <a:solidFill>
                  <a:srgbClr val="00B050"/>
                </a:solidFill>
              </a:rPr>
              <a:t>geometry, </a:t>
            </a:r>
            <a:r>
              <a:rPr lang="en-US" sz="2800" b="1" dirty="0">
                <a:solidFill>
                  <a:srgbClr val="00B050"/>
                </a:solidFill>
              </a:rPr>
              <a:t>2010.</a:t>
            </a:r>
          </a:p>
        </p:txBody>
      </p:sp>
      <p:pic>
        <p:nvPicPr>
          <p:cNvPr id="2054" name="Picture 6" descr="F^*(\eta)=\sup _{\theta \in \Theta}\left\{\theta^{\top} \eta-F(\theta)\right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95" y="3513172"/>
            <a:ext cx="6265557" cy="6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5621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251" y="17217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 parameterization of exponential families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611" y="1690688"/>
            <a:ext cx="86947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04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37" y="-74306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conjugate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584" y="1188062"/>
            <a:ext cx="10515600" cy="5279850"/>
          </a:xfrm>
        </p:spPr>
        <p:txBody>
          <a:bodyPr/>
          <a:lstStyle/>
          <a:p>
            <a:r>
              <a:rPr lang="en-US" dirty="0" smtClean="0"/>
              <a:t>We have                                and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convex conjugate </a:t>
            </a:r>
            <a:r>
              <a:rPr lang="en-US" dirty="0" smtClean="0"/>
              <a:t>is defined by: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>
                <a:solidFill>
                  <a:srgbClr val="FF0000"/>
                </a:solidFill>
              </a:rPr>
              <a:t>Crouzeix</a:t>
            </a:r>
            <a:r>
              <a:rPr lang="en-US" dirty="0">
                <a:solidFill>
                  <a:srgbClr val="FF0000"/>
                </a:solidFill>
              </a:rPr>
              <a:t> identity </a:t>
            </a:r>
            <a:r>
              <a:rPr lang="en-US" dirty="0"/>
              <a:t>for convex conjugates</a:t>
            </a:r>
          </a:p>
          <a:p>
            <a:endParaRPr lang="en-US" dirty="0" smtClean="0"/>
          </a:p>
        </p:txBody>
      </p:sp>
      <p:pic>
        <p:nvPicPr>
          <p:cNvPr id="3074" name="Picture 2" descr="F^{*}(\eta)=(\nabla F)^{-1}(\eta)^{\top} \eta-F\left((\nabla F)^{-1}(\eta)\right)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192" y="2384371"/>
            <a:ext cx="7620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\eta=\nabla F(\theta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192" y="1109573"/>
            <a:ext cx="2296167" cy="59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\theta=\nabla F^*(\et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703" y="1153743"/>
            <a:ext cx="2352780" cy="54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163" y="243770"/>
            <a:ext cx="1749365" cy="2083611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33903" y="6326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\nabla^2 F(\theta)\nabla^2F^*(\eta)=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75" y="4031556"/>
            <a:ext cx="4266224" cy="6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440972" y="4102182"/>
            <a:ext cx="2946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identity matrix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562991" y="5875057"/>
            <a:ext cx="11856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6"/>
                </a:solidFill>
              </a:rPr>
              <a:t>Crouzeix</a:t>
            </a:r>
            <a:r>
              <a:rPr lang="en-US" sz="2000" b="1" dirty="0">
                <a:solidFill>
                  <a:schemeClr val="accent6"/>
                </a:solidFill>
              </a:rPr>
              <a:t>, J.P. A Relationship Between The Second Derivatives of a Convex Function and of </a:t>
            </a:r>
            <a:r>
              <a:rPr lang="en-US" sz="2000" b="1" dirty="0" smtClean="0">
                <a:solidFill>
                  <a:schemeClr val="accent6"/>
                </a:solidFill>
              </a:rPr>
              <a:t>Its Conjugate</a:t>
            </a:r>
            <a:r>
              <a:rPr lang="en-US" sz="2000" b="1" dirty="0">
                <a:solidFill>
                  <a:schemeClr val="accent6"/>
                </a:solidFill>
              </a:rPr>
              <a:t>. </a:t>
            </a:r>
            <a:endParaRPr lang="en-US" sz="2000" b="1" dirty="0" smtClean="0">
              <a:solidFill>
                <a:schemeClr val="accent6"/>
              </a:solidFill>
            </a:endParaRPr>
          </a:p>
          <a:p>
            <a:r>
              <a:rPr lang="en-US" sz="2000" b="1" dirty="0" smtClean="0">
                <a:solidFill>
                  <a:schemeClr val="accent6"/>
                </a:solidFill>
              </a:rPr>
              <a:t>Math</a:t>
            </a:r>
            <a:r>
              <a:rPr lang="en-US" sz="2000" b="1" dirty="0">
                <a:solidFill>
                  <a:schemeClr val="accent6"/>
                </a:solidFill>
              </a:rPr>
              <a:t>. Program. 1977, 3, 364–365.</a:t>
            </a:r>
          </a:p>
        </p:txBody>
      </p:sp>
    </p:spTree>
    <p:extLst>
      <p:ext uri="{BB962C8B-B14F-4D97-AF65-F5344CB8AC3E}">
        <p14:creationId xmlns:p14="http://schemas.microsoft.com/office/powerpoint/2010/main" val="37498555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76" y="69652"/>
            <a:ext cx="1202332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Convex conjugates at the heart of Bregman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104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Young’s inequality </a:t>
            </a:r>
            <a:r>
              <a:rPr lang="en-US" dirty="0"/>
              <a:t>states </a:t>
            </a:r>
            <a:r>
              <a:rPr lang="en-US" dirty="0" smtClean="0"/>
              <a:t>that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It yields the </a:t>
            </a:r>
            <a:r>
              <a:rPr lang="en-US" b="1" u="sng" dirty="0" err="1">
                <a:solidFill>
                  <a:srgbClr val="FF0000"/>
                </a:solidFill>
              </a:rPr>
              <a:t>Fenchel</a:t>
            </a:r>
            <a:r>
              <a:rPr lang="en-US" b="1" u="sng" dirty="0">
                <a:solidFill>
                  <a:srgbClr val="FF0000"/>
                </a:solidFill>
              </a:rPr>
              <a:t>-Young </a:t>
            </a:r>
            <a:r>
              <a:rPr lang="en-US" b="1" u="sng" dirty="0" smtClean="0">
                <a:solidFill>
                  <a:srgbClr val="FF0000"/>
                </a:solidFill>
              </a:rPr>
              <a:t>divergence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…. that is equivalent to a </a:t>
            </a:r>
            <a:r>
              <a:rPr lang="en-US" dirty="0">
                <a:solidFill>
                  <a:srgbClr val="FF0000"/>
                </a:solidFill>
              </a:rPr>
              <a:t>Bregman </a:t>
            </a:r>
            <a:r>
              <a:rPr lang="en-US" dirty="0" smtClean="0">
                <a:solidFill>
                  <a:srgbClr val="FF0000"/>
                </a:solidFill>
              </a:rPr>
              <a:t>divergence: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4" descr="F(\theta)+F^{*}(\theta) \geq \theta^{\top} \eta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82" y="1975495"/>
            <a:ext cx="4761509" cy="69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A_{F,F^`}(\theta_1:\eta_2)=F(\theta_1)+F^*(\eta_2)-\theta_1^\top\eta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95" y="3554260"/>
            <a:ext cx="7027281" cy="58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B_F(\theta_1:\theta_2)=F(\theta_1)-F(\theta_2)-(\theta_1-\theta_2)^\top\nabla F(\theta_2)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255" y="5003343"/>
            <a:ext cx="7620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B_F(\theta_1:\theta_2)=A_{F,F^*}(\theta_1:\eta_2)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437" y="5838598"/>
            <a:ext cx="4125733" cy="43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8843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13" y="208862"/>
            <a:ext cx="4871058" cy="5968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1544" y="922789"/>
            <a:ext cx="27975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Bernoulli family</a:t>
            </a:r>
          </a:p>
          <a:p>
            <a:pPr algn="ctr"/>
            <a:r>
              <a:rPr lang="en-US" sz="3200" dirty="0" smtClean="0"/>
              <a:t>Order 1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541714" y="6177510"/>
            <a:ext cx="11318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Statistical exponential families: A digest with flash cards. arXiv:0911.4863 (2009)</a:t>
            </a:r>
          </a:p>
        </p:txBody>
      </p:sp>
    </p:spTree>
    <p:extLst>
      <p:ext uri="{BB962C8B-B14F-4D97-AF65-F5344CB8AC3E}">
        <p14:creationId xmlns:p14="http://schemas.microsoft.com/office/powerpoint/2010/main" val="23724391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19" y="146553"/>
            <a:ext cx="5186475" cy="59612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5750" y="922789"/>
            <a:ext cx="4609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Univariate Gaussian family</a:t>
            </a:r>
          </a:p>
          <a:p>
            <a:pPr algn="ctr"/>
            <a:r>
              <a:rPr lang="en-US" sz="3200" dirty="0" smtClean="0"/>
              <a:t>Order 2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541714" y="6177510"/>
            <a:ext cx="11318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Statistical exponential families: A digest with flash cards. arXiv:0911.4863 (2009)</a:t>
            </a:r>
          </a:p>
        </p:txBody>
      </p:sp>
    </p:spTree>
    <p:extLst>
      <p:ext uri="{BB962C8B-B14F-4D97-AF65-F5344CB8AC3E}">
        <p14:creationId xmlns:p14="http://schemas.microsoft.com/office/powerpoint/2010/main" val="38676037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80" y="220656"/>
            <a:ext cx="4733253" cy="6064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8660" y="922789"/>
            <a:ext cx="25633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Poisson family</a:t>
            </a:r>
          </a:p>
          <a:p>
            <a:pPr algn="ctr"/>
            <a:r>
              <a:rPr lang="en-US" sz="3200" dirty="0" smtClean="0"/>
              <a:t>Order 1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541714" y="6177510"/>
            <a:ext cx="11318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Statistical exponential families: A digest with flash cards. arXiv:0911.4863 (2009)</a:t>
            </a:r>
          </a:p>
        </p:txBody>
      </p:sp>
    </p:spTree>
    <p:extLst>
      <p:ext uri="{BB962C8B-B14F-4D97-AF65-F5344CB8AC3E}">
        <p14:creationId xmlns:p14="http://schemas.microsoft.com/office/powerpoint/2010/main" val="2584563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62" y="105184"/>
            <a:ext cx="5434679" cy="589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7730" y="185453"/>
            <a:ext cx="49297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Multivariate Gaussian family</a:t>
            </a:r>
          </a:p>
          <a:p>
            <a:pPr algn="ctr"/>
            <a:r>
              <a:rPr lang="en-US" sz="3200" dirty="0" smtClean="0"/>
              <a:t>Order</a:t>
            </a:r>
          </a:p>
        </p:txBody>
      </p:sp>
      <p:pic>
        <p:nvPicPr>
          <p:cNvPr id="19458" name="Picture 2" descr="\frac{d(d+3)}{2}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956" y="1517356"/>
            <a:ext cx="1637294" cy="1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1714" y="6079623"/>
            <a:ext cx="11318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Statistical exponential families: A digest with flash cards. arXiv:0911.4863 (2009</a:t>
            </a:r>
            <a:r>
              <a:rPr lang="en-US" sz="2000" dirty="0" smtClean="0">
                <a:solidFill>
                  <a:schemeClr val="accent6"/>
                </a:solidFill>
              </a:rPr>
              <a:t>)</a:t>
            </a:r>
          </a:p>
          <a:p>
            <a:r>
              <a:rPr lang="en-US" sz="2000" dirty="0" smtClean="0">
                <a:solidFill>
                  <a:schemeClr val="accent6"/>
                </a:solidFill>
              </a:rPr>
              <a:t>On </a:t>
            </a:r>
            <a:r>
              <a:rPr lang="en-US" sz="2000" dirty="0">
                <a:solidFill>
                  <a:schemeClr val="accent6"/>
                </a:solidFill>
              </a:rPr>
              <a:t>the Jensen–Shannon </a:t>
            </a:r>
            <a:r>
              <a:rPr lang="en-US" sz="2000" dirty="0" err="1">
                <a:solidFill>
                  <a:schemeClr val="accent6"/>
                </a:solidFill>
              </a:rPr>
              <a:t>Symmetrization</a:t>
            </a:r>
            <a:r>
              <a:rPr lang="en-US" sz="2000" dirty="0">
                <a:solidFill>
                  <a:schemeClr val="accent6"/>
                </a:solidFill>
              </a:rPr>
              <a:t> of Distances Relying on Abstract Means, Entropy 2019</a:t>
            </a:r>
          </a:p>
        </p:txBody>
      </p:sp>
      <p:pic>
        <p:nvPicPr>
          <p:cNvPr id="1026" name="Picture 2" descr="\inner{\theta}{\theta'} =\theta_v^\top \theta_v'+ \mathrm{tr}\left({\theta_M'}^\top\theta_M\right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30" y="5203942"/>
            <a:ext cx="4731337" cy="56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39696" y="2778595"/>
            <a:ext cx="39058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Compound parameter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Vector part</a:t>
            </a:r>
          </a:p>
          <a:p>
            <a:r>
              <a:rPr lang="en-US" sz="2800" dirty="0" smtClean="0"/>
              <a:t>Matrix part</a:t>
            </a:r>
          </a:p>
          <a:p>
            <a:endParaRPr lang="en-US" sz="2800" dirty="0"/>
          </a:p>
          <a:p>
            <a:r>
              <a:rPr lang="en-US" sz="2800" dirty="0" smtClean="0"/>
              <a:t>Inner product defined by: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787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17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Summary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28" y="1079900"/>
            <a:ext cx="11797684" cy="555171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Probability measure </a:t>
            </a:r>
            <a:r>
              <a:rPr lang="en-US" dirty="0" smtClean="0"/>
              <a:t>bypasses the </a:t>
            </a:r>
            <a:r>
              <a:rPr lang="en-US" dirty="0" err="1" smtClean="0"/>
              <a:t>Banach-Tarsky</a:t>
            </a:r>
            <a:r>
              <a:rPr lang="en-US" dirty="0" smtClean="0"/>
              <a:t> paradox by fixing a </a:t>
            </a:r>
            <a:r>
              <a:rPr lang="el-GR" dirty="0" smtClean="0"/>
              <a:t>σ</a:t>
            </a:r>
            <a:r>
              <a:rPr lang="en-US" dirty="0" smtClean="0"/>
              <a:t>-algebra of measurable events, and unifies discrete/continuous random variables as measurable functions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Fisher information </a:t>
            </a:r>
            <a:r>
              <a:rPr lang="en-US" dirty="0" smtClean="0"/>
              <a:t>(FI) measures the sensitivity of the log-likelihood (curvature), invariant to </a:t>
            </a:r>
            <a:r>
              <a:rPr lang="en-US" dirty="0" err="1" smtClean="0"/>
              <a:t>reparametrization</a:t>
            </a:r>
            <a:r>
              <a:rPr lang="en-US" dirty="0" smtClean="0"/>
              <a:t> of sample space, covariant to </a:t>
            </a:r>
            <a:r>
              <a:rPr lang="en-US" dirty="0" err="1" smtClean="0"/>
              <a:t>reparameterization</a:t>
            </a:r>
            <a:r>
              <a:rPr lang="en-US" dirty="0" smtClean="0"/>
              <a:t> of parameter space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Cramer-Rao bound </a:t>
            </a:r>
            <a:r>
              <a:rPr lang="en-US" dirty="0" smtClean="0"/>
              <a:t>provides a lower bound on the variance of unbiased estimator (non-asymptotic) based on the inverse of FI</a:t>
            </a:r>
          </a:p>
          <a:p>
            <a:r>
              <a:rPr lang="en-US" dirty="0" smtClean="0"/>
              <a:t>MLE has asymptotic normality for regular models</a:t>
            </a:r>
          </a:p>
          <a:p>
            <a:r>
              <a:rPr lang="en-US" dirty="0" smtClean="0"/>
              <a:t>Sufficient statistics is statistical lossless compression of random vectors</a:t>
            </a:r>
          </a:p>
          <a:p>
            <a:r>
              <a:rPr lang="en-US" dirty="0" smtClean="0"/>
              <a:t>Exponential families: Dual parameterizations via </a:t>
            </a:r>
            <a:r>
              <a:rPr lang="en-US" b="1" dirty="0" smtClean="0">
                <a:solidFill>
                  <a:srgbClr val="FF0000"/>
                </a:solidFill>
              </a:rPr>
              <a:t>Legendre-</a:t>
            </a:r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 conjugation</a:t>
            </a:r>
            <a:r>
              <a:rPr lang="en-US" dirty="0" smtClean="0"/>
              <a:t>, MLE in closed-form in dual moment parameterization</a:t>
            </a:r>
          </a:p>
        </p:txBody>
      </p:sp>
    </p:spTree>
    <p:extLst>
      <p:ext uri="{BB962C8B-B14F-4D97-AF65-F5344CB8AC3E}">
        <p14:creationId xmlns:p14="http://schemas.microsoft.com/office/powerpoint/2010/main" val="8934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11574</TotalTime>
  <Words>13551</Words>
  <Application>Microsoft Office PowerPoint</Application>
  <PresentationFormat>Widescreen</PresentationFormat>
  <Paragraphs>2366</Paragraphs>
  <Slides>353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353</vt:i4>
      </vt:variant>
    </vt:vector>
  </HeadingPairs>
  <TitlesOfParts>
    <vt:vector size="368" baseType="lpstr">
      <vt:lpstr>Linux Libertine</vt:lpstr>
      <vt:lpstr>Lucida Grande</vt:lpstr>
      <vt:lpstr>Open Sans</vt:lpstr>
      <vt:lpstr>Raleway</vt:lpstr>
      <vt:lpstr>SFSS1095</vt:lpstr>
      <vt:lpstr>Source Sans Pro</vt:lpstr>
      <vt:lpstr>Arial</vt:lpstr>
      <vt:lpstr>Arial</vt:lpstr>
      <vt:lpstr>Calibri</vt:lpstr>
      <vt:lpstr>Calibri Light</vt:lpstr>
      <vt:lpstr>Cambria Math</vt:lpstr>
      <vt:lpstr>Century</vt:lpstr>
      <vt:lpstr>Lucida Handwriting</vt:lpstr>
      <vt:lpstr>Wingdings</vt:lpstr>
      <vt:lpstr>Office Theme</vt:lpstr>
      <vt:lpstr>Information geometry for information sciences: - A first intuitive overview -</vt:lpstr>
      <vt:lpstr>The goal of this talk is to…</vt:lpstr>
      <vt:lpstr>A (too) brief history of geometry</vt:lpstr>
      <vt:lpstr>Geometry is an incredibly creative science!</vt:lpstr>
      <vt:lpstr>Analytic versus synthetic geometry</vt:lpstr>
      <vt:lpstr>Pythagoras’ / Pythagorean theorem  </vt:lpstr>
      <vt:lpstr>Pythagoras’ theorem generalizes to the     law of cosines for arbitrary triangles</vt:lpstr>
      <vt:lpstr>A modern view of Pythagoras’ theorem:  A triangle PQR is rectangle if and only if  straight lines perpendicular at Q induce distance identity</vt:lpstr>
      <vt:lpstr>Riemannian differential geometry</vt:lpstr>
      <vt:lpstr>Riemannian geometry: Infinitesimal Pythagorean theorem</vt:lpstr>
      <vt:lpstr>Riemannian geometry: A revolution that changed our perception of the universe and data science </vt:lpstr>
      <vt:lpstr>Riemannian manifolds: Extrinsic vs intrinsic views</vt:lpstr>
      <vt:lpstr>Conformal versus non-conformal metric tensor field: Hyperbolic geometry</vt:lpstr>
      <vt:lpstr>Smooth manifold</vt:lpstr>
      <vt:lpstr>Visualizing (shortest) paths in a chart:  (i.e., in local coordinates)</vt:lpstr>
      <vt:lpstr>Manifold: Tangent spaces</vt:lpstr>
      <vt:lpstr>An essential concept: Affine Connection ∇</vt:lpstr>
      <vt:lpstr>Curvature of  a connection ∇</vt:lpstr>
      <vt:lpstr>A word about the torsion of a connection ∇</vt:lpstr>
      <vt:lpstr>Metric-compatible connection ∇  </vt:lpstr>
      <vt:lpstr>The fundamental theorem of Riemannian geometry</vt:lpstr>
      <vt:lpstr>Rationale for information spaces</vt:lpstr>
      <vt:lpstr>Rationale for Information Geometry (IG)</vt:lpstr>
      <vt:lpstr>What is the geometry of the Gaussian manifold?</vt:lpstr>
      <vt:lpstr>Fisher-Riemannian geometry (1930/1945)</vt:lpstr>
      <vt:lpstr>Population space/parameter space</vt:lpstr>
      <vt:lpstr>Fisher information metric/matrix (FIM)</vt:lpstr>
      <vt:lpstr>Geometry of normal distributions: hyperbolic</vt:lpstr>
      <vt:lpstr>Hyperbolic geometry for location-scale families</vt:lpstr>
      <vt:lpstr>Cramer-Rao lower bound (CRLB + Frechet)</vt:lpstr>
      <vt:lpstr>Examples of statistical models  (regular/identifiable) </vt:lpstr>
      <vt:lpstr>Non-regular statistical models</vt:lpstr>
      <vt:lpstr>Statistical curvature (1975)</vt:lpstr>
      <vt:lpstr>Dualistic structure of information geometry</vt:lpstr>
      <vt:lpstr>Dual parallel transport is metric-compatible</vt:lpstr>
      <vt:lpstr>Dually flat space: Pythagoras’ theorem</vt:lpstr>
      <vt:lpstr>From any dualistic structure…  … to a 1-family of duality structures: α-geometries</vt:lpstr>
      <vt:lpstr>From a dualistic structure to a 1-family of dually structures</vt:lpstr>
      <vt:lpstr>Amari’s expected α-geometry</vt:lpstr>
      <vt:lpstr>How to get initial dual expected connections?</vt:lpstr>
      <vt:lpstr>Example of dual e-/m-connections for the univariate Gaussian 2D manifold</vt:lpstr>
      <vt:lpstr>Dualistic structure of the Gaussian manifold</vt:lpstr>
      <vt:lpstr>Dual connections from any divergence!</vt:lpstr>
      <vt:lpstr>Many distances/divergences  in information sciences</vt:lpstr>
      <vt:lpstr>Divergences: Statistical distances </vt:lpstr>
      <vt:lpstr>Organize dissimilarities  in (exhaustive) classes</vt:lpstr>
      <vt:lpstr>Invariant divergence = f-divergences</vt:lpstr>
      <vt:lpstr>Statistical invariance </vt:lpstr>
      <vt:lpstr>Recommended textbooks + overview survey</vt:lpstr>
      <vt:lpstr>Prerequisite:    Information sciences + Differential geometry</vt:lpstr>
      <vt:lpstr>Outline of the lectures:</vt:lpstr>
      <vt:lpstr>Thank you.</vt:lpstr>
      <vt:lpstr>Genesis of an information-geometric structure</vt:lpstr>
      <vt:lpstr>Background</vt:lpstr>
      <vt:lpstr>Applications</vt:lpstr>
      <vt:lpstr>Shape Retrieval Using Hierarchical Total Bregman Soft Clustering</vt:lpstr>
      <vt:lpstr>Total Bregman divergence and its applications to DTI analysis</vt:lpstr>
      <vt:lpstr>The origin of dual connections</vt:lpstr>
      <vt:lpstr>Geometry and its language affordance</vt:lpstr>
      <vt:lpstr>Acknowledgements</vt:lpstr>
      <vt:lpstr>Background for Information Geometry</vt:lpstr>
      <vt:lpstr>Probability and statistics</vt:lpstr>
      <vt:lpstr>Outline</vt:lpstr>
      <vt:lpstr>Discrete random variables  </vt:lpstr>
      <vt:lpstr>Discrete random variable </vt:lpstr>
      <vt:lpstr>Continuous random variable</vt:lpstr>
      <vt:lpstr>PowerPoint Presentation</vt:lpstr>
      <vt:lpstr>Probability measures</vt:lpstr>
      <vt:lpstr>PowerPoint Presentation</vt:lpstr>
      <vt:lpstr>PowerPoint Presentation</vt:lpstr>
      <vt:lpstr>Measurable function and simple functions</vt:lpstr>
      <vt:lpstr>Lebesgue integration</vt:lpstr>
      <vt:lpstr>Random variables and expectations</vt:lpstr>
      <vt:lpstr>Density and dominating measure</vt:lpstr>
      <vt:lpstr>Radon-Nikodym theorem and RN density</vt:lpstr>
      <vt:lpstr>Statistical inference: Estimators</vt:lpstr>
      <vt:lpstr>Maximum likelihood estimator (MLE)</vt:lpstr>
      <vt:lpstr>Fisher information</vt:lpstr>
      <vt:lpstr>Cramer-Rao lower bound (CRLB): Univariate case</vt:lpstr>
      <vt:lpstr>PowerPoint Presentation</vt:lpstr>
      <vt:lpstr>Properties of the Maximum Likelihood Estimator (MLE)</vt:lpstr>
      <vt:lpstr>Some properties of the Fisher Information Matrix</vt:lpstr>
      <vt:lpstr>Regular versus non-regular models</vt:lpstr>
      <vt:lpstr> Key concept: Sufficient statistics</vt:lpstr>
      <vt:lpstr>Example of sufficient statistics:</vt:lpstr>
      <vt:lpstr>Natural exponential families (NEF)</vt:lpstr>
      <vt:lpstr>Exponential families (from Natural EFs to EFs)</vt:lpstr>
      <vt:lpstr>Many common distributions are exponential families in disguise</vt:lpstr>
      <vt:lpstr>Maximum likelihood estimator for         exponential families</vt:lpstr>
      <vt:lpstr>Regular EFs and steepness of exponential families</vt:lpstr>
      <vt:lpstr>Dual moment/expectation parameterization</vt:lpstr>
      <vt:lpstr>Dual parameterization of exponential families</vt:lpstr>
      <vt:lpstr>Legendre-Fenchel conjugate</vt:lpstr>
      <vt:lpstr>Convex conjugates at the heart of Bregman manifolds</vt:lpstr>
      <vt:lpstr>PowerPoint Presentation</vt:lpstr>
      <vt:lpstr>PowerPoint Presentation</vt:lpstr>
      <vt:lpstr>PowerPoint Presentation</vt:lpstr>
      <vt:lpstr>PowerPoint Presentation</vt:lpstr>
      <vt:lpstr>Summary</vt:lpstr>
      <vt:lpstr>Information Theory</vt:lpstr>
      <vt:lpstr>Outline</vt:lpstr>
      <vt:lpstr>Shannon’s entropy</vt:lpstr>
      <vt:lpstr>Shannon’s entropy is a concave function</vt:lpstr>
      <vt:lpstr>Differential entropy is different from discrete entropy</vt:lpstr>
      <vt:lpstr>Entropy of a probability measure</vt:lpstr>
      <vt:lpstr>Relative entropy: Kullback-Leibler divergence (KLD)</vt:lpstr>
      <vt:lpstr>Entropy for discrete/continuous exponential families</vt:lpstr>
      <vt:lpstr>Kullback-Leibler divergence  for exponential families Fenchel-Young divergence for exponential families</vt:lpstr>
      <vt:lpstr>Jaynes’ maximum entropy principle (MaxEnt)</vt:lpstr>
      <vt:lpstr>MaxEnt with Kullback-Leibler divergence and with a prior constraint distribution q</vt:lpstr>
      <vt:lpstr>MaxEnt distributions (Boltzmann-Gibbs)</vt:lpstr>
      <vt:lpstr>Example: Fixed mean and fixed variance MaxEnt distribution</vt:lpstr>
      <vt:lpstr>MLE as a right-sided KLD minimization</vt:lpstr>
      <vt:lpstr>Upper bounding the differential entropy of mixtures (1/2)</vt:lpstr>
      <vt:lpstr>Upper bounding the differential entropy of mixtures (2/2)</vt:lpstr>
      <vt:lpstr>A series of upper bounds for h(GMMs)</vt:lpstr>
      <vt:lpstr>Computing non-central absolute geometric moments of  Gaussians and GMMs</vt:lpstr>
      <vt:lpstr>Computing the Kullback-Leibler divergence…</vt:lpstr>
      <vt:lpstr>Kullback-Leibler divergence: Location-scale families</vt:lpstr>
      <vt:lpstr>Mutual information of RVs (MI) </vt:lpstr>
      <vt:lpstr>Elements of differential geometry</vt:lpstr>
      <vt:lpstr>Outline</vt:lpstr>
      <vt:lpstr>Finite dimensional real vector spaces</vt:lpstr>
      <vt:lpstr>Bases and dimension of a vector space V </vt:lpstr>
      <vt:lpstr>Dual vector space V*: Vector space of covectors</vt:lpstr>
      <vt:lpstr>Pairing product of a covector with a vector</vt:lpstr>
      <vt:lpstr>Inner product space:    notion of lengths/angles/orthogonality of vectors</vt:lpstr>
      <vt:lpstr>Norm and distance induced by an inner product</vt:lpstr>
      <vt:lpstr>Reciprocal basis is a basis of vectors</vt:lpstr>
      <vt:lpstr>Geometric reading the covariant/contravariant coefficients/components of a vector</vt:lpstr>
      <vt:lpstr>Primal and reciprocal basis are  mutually orthogonal</vt:lpstr>
      <vt:lpstr>Scalar product and dual metric tensors</vt:lpstr>
      <vt:lpstr>Converting covariant ↔ contravariant components</vt:lpstr>
      <vt:lpstr>Geometric tensors and tensor algebra</vt:lpstr>
      <vt:lpstr>Riemannian metric tensor g</vt:lpstr>
      <vt:lpstr>Affine connection </vt:lpstr>
      <vt:lpstr>How to define an affine connection</vt:lpstr>
      <vt:lpstr>∇-geodesics</vt:lpstr>
      <vt:lpstr>Connection and covariant derivative</vt:lpstr>
      <vt:lpstr>Riemannian metric-compatible connection</vt:lpstr>
      <vt:lpstr>Fundamental theorem of Riemannian geometry</vt:lpstr>
      <vt:lpstr>Elie Cartan’s study of affine connections</vt:lpstr>
      <vt:lpstr>Curvature of ∇</vt:lpstr>
      <vt:lpstr>Torsion of a connection ∇</vt:lpstr>
      <vt:lpstr>Summary</vt:lpstr>
      <vt:lpstr>Distances and  entropies</vt:lpstr>
      <vt:lpstr>Distances</vt:lpstr>
      <vt:lpstr>Metric distances and metric spaces (X,D)</vt:lpstr>
      <vt:lpstr>Examples of metric spaces</vt:lpstr>
      <vt:lpstr>Inner product, induced norms and             induced distance</vt:lpstr>
      <vt:lpstr>Distances and some notational conventions</vt:lpstr>
      <vt:lpstr>Signed distances (failing non-negativity)</vt:lpstr>
      <vt:lpstr>Pseudo-metrics: Failing the identity of the indiscernibles</vt:lpstr>
      <vt:lpstr>Failing symmetry: E.g., Funk oriented distance</vt:lpstr>
      <vt:lpstr>Failing triangle inequality/subadditivity:</vt:lpstr>
      <vt:lpstr>Scale-invariant distances</vt:lpstr>
      <vt:lpstr>Projective distances: E.g., Birkhoff’s distance</vt:lpstr>
      <vt:lpstr>Statistical distance: Total Variation  (TV) metric</vt:lpstr>
      <vt:lpstr>Kolmogorov metric distance</vt:lpstr>
      <vt:lpstr>Classes of distances: Csiszar’s f-divergence</vt:lpstr>
      <vt:lpstr>Axioms for a statistical distance (Ali &amp; Silvey, 1966)</vt:lpstr>
      <vt:lpstr>Classes of distances: Bregman divergence</vt:lpstr>
      <vt:lpstr>PowerPoint Presentation</vt:lpstr>
      <vt:lpstr>Jensen difference/Jensen divergence (Burbea-Rao)</vt:lpstr>
      <vt:lpstr>Statistical divergences amount to parameter divergences for exponential families:</vt:lpstr>
      <vt:lpstr>Bregman chord divergence: Free of gradient!</vt:lpstr>
      <vt:lpstr>PowerPoint Presentation</vt:lpstr>
      <vt:lpstr>Summary</vt:lpstr>
      <vt:lpstr>Information-geometric structures:</vt:lpstr>
      <vt:lpstr>Fisher-Rao  Riemannian geometry</vt:lpstr>
      <vt:lpstr>Recalling the Fisher information metric…</vt:lpstr>
      <vt:lpstr>Rao distance is Riemannian geodesic distance</vt:lpstr>
      <vt:lpstr>PowerPoint Presentation</vt:lpstr>
      <vt:lpstr>Fisher-Rao geometry: Standard simplex  (categorical distribution)</vt:lpstr>
      <vt:lpstr>In practice, calculating Rao’s distance is difficult</vt:lpstr>
      <vt:lpstr>Hotelling’s 1930 paper considered location-scale families!</vt:lpstr>
      <vt:lpstr>Some common Fisher-Rao geodesic distances</vt:lpstr>
      <vt:lpstr>Approximating  geodesics for multivariate normal  via geodesic shooting</vt:lpstr>
      <vt:lpstr>Approximating the smallest enclosing ball</vt:lpstr>
      <vt:lpstr>Riemannian minimum enclosing ball</vt:lpstr>
      <vt:lpstr>f-divergence between isotropic Gaussians: = monotic increasing function of Mahalanobis Smallest enclosing ball same for all f-divergences…</vt:lpstr>
      <vt:lpstr>Other differential metrics for parametric probability families </vt:lpstr>
      <vt:lpstr>Summary: Hotelling-Fisher-Rao geometry</vt:lpstr>
      <vt:lpstr>PowerPoint Presentation</vt:lpstr>
      <vt:lpstr>Dualistic structures  of information geometry </vt:lpstr>
      <vt:lpstr>Covariant derivative ∇</vt:lpstr>
      <vt:lpstr>Curvature of ∇</vt:lpstr>
      <vt:lpstr>Curvature/torsion of an affine connection ∇</vt:lpstr>
      <vt:lpstr>Conjugate connections or dual connections (∇, ∇*)</vt:lpstr>
      <vt:lpstr>Dual ∇-geodesic and  ∇*-geodesic </vt:lpstr>
      <vt:lpstr>Property: Dual parallel transport of vectors preserves the metric</vt:lpstr>
      <vt:lpstr>Metric Levi-Civita connection from averaging dual connections</vt:lpstr>
      <vt:lpstr>Statistical manifolds: Cubic tensor   </vt:lpstr>
      <vt:lpstr>From a statistical manifold to       a 1-family of structures</vt:lpstr>
      <vt:lpstr>The fundamental theorem of information geometry</vt:lpstr>
      <vt:lpstr>How to get initial dual connections?</vt:lpstr>
      <vt:lpstr>Definition of a parameter divergence</vt:lpstr>
      <vt:lpstr>Statistical manifolds from divergences</vt:lpstr>
      <vt:lpstr>Statistical manifolds from Bregman divergences</vt:lpstr>
      <vt:lpstr>Expected α-geometry for a parametric model</vt:lpstr>
      <vt:lpstr>Exponential family and mixture family</vt:lpstr>
      <vt:lpstr>Exponential e-connection and mixture m-connection: An example of dually flat connections wrt. FIM</vt:lpstr>
      <vt:lpstr>Statistical invariance</vt:lpstr>
      <vt:lpstr>Statistical invariance: metric tensor</vt:lpstr>
      <vt:lpstr>Statistical invariance: Statistical divergences</vt:lpstr>
      <vt:lpstr>Statistical invariance: Csiszar/Ali-Silvey f-divergences</vt:lpstr>
      <vt:lpstr>Standard invariant f-divergences</vt:lpstr>
      <vt:lpstr>Summary</vt:lpstr>
      <vt:lpstr>Bregman dually flat manifolds and ∇-information projections</vt:lpstr>
      <vt:lpstr>Projection, orthogonality and Pythagoras’ theorem</vt:lpstr>
      <vt:lpstr>Goal: Provide geometric interpretations of MLE/MaxEnt of KL divergence minimizations  as information projections</vt:lpstr>
      <vt:lpstr>Bregman manifolds in a nutshell</vt:lpstr>
      <vt:lpstr>Dually flat geometry from a convex function</vt:lpstr>
      <vt:lpstr>Dually flat manifold construction</vt:lpstr>
      <vt:lpstr>PowerPoint Presentation</vt:lpstr>
      <vt:lpstr>Crouzeix’s identity of Hessians of convex conjugates:</vt:lpstr>
      <vt:lpstr>PowerPoint Presentation</vt:lpstr>
      <vt:lpstr>Dual Pythagoras’ theorem</vt:lpstr>
      <vt:lpstr>Dual Riemann geodesic distances induced by a separable Bregman divergence</vt:lpstr>
      <vt:lpstr>Uniqueness of projections in dually flat spaces</vt:lpstr>
      <vt:lpstr>Geometry of KLD for exponential families or for mixture families is dually flat</vt:lpstr>
      <vt:lpstr>MLE for an exponential family as an information projection</vt:lpstr>
      <vt:lpstr>MaxEnt as an information projection</vt:lpstr>
      <vt:lpstr>Simplifying a mixture model to a single component</vt:lpstr>
      <vt:lpstr>Information projection: Closest independent distribution</vt:lpstr>
      <vt:lpstr>Sanov’s theorem (large deviation theory)</vt:lpstr>
      <vt:lpstr>MLE on a curved exponential family</vt:lpstr>
      <vt:lpstr>Divergence between two submanifolds</vt:lpstr>
      <vt:lpstr>Bregman bisectors</vt:lpstr>
      <vt:lpstr>Bregman Voronoi diagrams from lower envelopes</vt:lpstr>
      <vt:lpstr>Bregman Voronoi diagrams from power diagrams</vt:lpstr>
      <vt:lpstr>Space of Bregman spheres</vt:lpstr>
      <vt:lpstr>Fast Proximity queries for Bregman divergences (incl. KL)</vt:lpstr>
      <vt:lpstr>Dualistic structure of the Gaussian manifold</vt:lpstr>
      <vt:lpstr>Distances  and  information geometry  of finite statistical mixtures</vt:lpstr>
      <vt:lpstr>Finite statistical mixtures</vt:lpstr>
      <vt:lpstr>Learning a mixture by simplifying a kernel density estimator</vt:lpstr>
      <vt:lpstr>Experiments</vt:lpstr>
      <vt:lpstr>Distances and geometry of statistical mixtures</vt:lpstr>
      <vt:lpstr>Batch learning of mixtures and lightspeed distance calculations</vt:lpstr>
      <vt:lpstr>Experiments on co-mixturess</vt:lpstr>
      <vt:lpstr>Chain Rule Optimal Transport (CROT) distance</vt:lpstr>
      <vt:lpstr>Chain Rule Optimal Transport (CROT) distance</vt:lpstr>
      <vt:lpstr>Chain Rule Optimal Transport (CROT) distance</vt:lpstr>
      <vt:lpstr>Statistical mixtures versus mixture families</vt:lpstr>
      <vt:lpstr>A mixture family of order 1 (=2 fixed components)</vt:lpstr>
      <vt:lpstr>A mixture family of order 2 (=3 fixed components)</vt:lpstr>
      <vt:lpstr>A mixture family is a Bregman (Hessian) manifold</vt:lpstr>
      <vt:lpstr>Two prominent examples of Bregman manifolds</vt:lpstr>
      <vt:lpstr>A mixture family is a dually flat manifold</vt:lpstr>
      <vt:lpstr>Computational tractability of Bregman manifolds</vt:lpstr>
      <vt:lpstr>Random Bregman manifolds: Monte Carlo</vt:lpstr>
      <vt:lpstr>Random 1D mixture manifolds</vt:lpstr>
      <vt:lpstr>PowerPoint Presentation</vt:lpstr>
      <vt:lpstr>PowerPoint Presentation</vt:lpstr>
      <vt:lpstr>Application to clustering Gaussian mixtures (with prescribed Gaussian components)</vt:lpstr>
      <vt:lpstr>Random d-dimensional mixture manifolds</vt:lpstr>
      <vt:lpstr>Random Exponential Family Manifolds</vt:lpstr>
      <vt:lpstr>Polynomial Exponential Families</vt:lpstr>
      <vt:lpstr>Random/Monte Carlo Bregman Voronoi diagrams</vt:lpstr>
      <vt:lpstr>Some statistical distances with closed-form expressions for statistical mixtures</vt:lpstr>
      <vt:lpstr>Examples of conic exponential families (CEFs)</vt:lpstr>
      <vt:lpstr>Some applications of information geometry:</vt:lpstr>
      <vt:lpstr>Natural gradient and mirror descent</vt:lpstr>
      <vt:lpstr>Steepest gradient descent method</vt:lpstr>
      <vt:lpstr>Steepest descent in a Riemannian space</vt:lpstr>
      <vt:lpstr>Pros and cons of natural gradient</vt:lpstr>
      <vt:lpstr>In a dually flat space, natural gradient is ordinary gradient for the dual coordinates</vt:lpstr>
      <vt:lpstr>Mirror descent in non-Euclidean space</vt:lpstr>
      <vt:lpstr>Relative Fisher Information Matrix (RFIM) and Relative Natural Gradient (RNG) for deep learning</vt:lpstr>
      <vt:lpstr>Neuromanifolds, Occam’s Razor and Deep Learning</vt:lpstr>
      <vt:lpstr>Summary</vt:lpstr>
      <vt:lpstr>Information geometry of Bayesian binary/multiple  hypothesis testing</vt:lpstr>
      <vt:lpstr>Recalling Bayes’ rule</vt:lpstr>
      <vt:lpstr>Setting for the Bayesian binary hypothesis testing</vt:lpstr>
      <vt:lpstr>Probability of error    (Bayes’ error for diagonal cost matrix)</vt:lpstr>
      <vt:lpstr>Probability of error with equal priors (w1=w2=1/2)</vt:lpstr>
      <vt:lpstr>Bounding the probability of error</vt:lpstr>
      <vt:lpstr>Chernoff information: A statistical distance</vt:lpstr>
      <vt:lpstr>Hypothesis testing: Exponential family manifold</vt:lpstr>
      <vt:lpstr>Geometry of the best error exponent</vt:lpstr>
      <vt:lpstr>Visualizing that maximizing skew Jensen divergence yields a Bregman divergence</vt:lpstr>
      <vt:lpstr>Bayesian hypothesis testing: Geometric characterization of  the best error exponent</vt:lpstr>
      <vt:lpstr>Multiple hypothesis testing</vt:lpstr>
      <vt:lpstr>Multiple hypothesis testing on EFM</vt:lpstr>
      <vt:lpstr>Link between the Probability of error and the Total Variation (TV) distance:</vt:lpstr>
      <vt:lpstr>Computing Total Variation can be difficult…</vt:lpstr>
      <vt:lpstr>From geometric mean to other abstract means</vt:lpstr>
      <vt:lpstr>Abstract weighted means: f-means (quasi-arithmetic)</vt:lpstr>
      <vt:lpstr>Chernoff information with quasi-arithmetic means</vt:lpstr>
      <vt:lpstr>Geometric means and exponential families</vt:lpstr>
      <vt:lpstr>Harmonic mean for Cauchy distributions</vt:lpstr>
      <vt:lpstr>Probability of error for Cauchy hypothesis</vt:lpstr>
      <vt:lpstr>Hypothesis Testing: Pearson type VII distributions</vt:lpstr>
      <vt:lpstr>New Bregman divergences from abstract means</vt:lpstr>
      <vt:lpstr>(M,N)-Bregman divergences from comparative convexity</vt:lpstr>
      <vt:lpstr>Generalizing Jensen-Shannon divergences</vt:lpstr>
      <vt:lpstr>Symmetrizing the KL divergence</vt:lpstr>
      <vt:lpstr>Jensen-Bregman divergence as a Jensen divergence</vt:lpstr>
      <vt:lpstr>M-statistical mixture</vt:lpstr>
      <vt:lpstr>When does M-Jensen-Shannon divergence are bounded?</vt:lpstr>
      <vt:lpstr>Closed-form formula for exponential families</vt:lpstr>
      <vt:lpstr>Case study of multivariate Gaussians</vt:lpstr>
      <vt:lpstr>Case study of Cauchy family: Harmonic mean</vt:lpstr>
      <vt:lpstr>Kullback-Leibler divergence between Cauchy  densities</vt:lpstr>
      <vt:lpstr>Kullback-Leibler divergence between location-scale densities</vt:lpstr>
      <vt:lpstr>Information geometry  of clustering: Hard, Soft and Hierarchical</vt:lpstr>
      <vt:lpstr>Finding structures (clusters) in datasets</vt:lpstr>
      <vt:lpstr>Rationale</vt:lpstr>
      <vt:lpstr>Bregman k-mean clustering</vt:lpstr>
      <vt:lpstr>Bregman clustering (d&gt;1)</vt:lpstr>
      <vt:lpstr>k-MLE: Inferring statistical mixtures a la k-Means</vt:lpstr>
      <vt:lpstr>MLE as a Bregman centroid for exponential families</vt:lpstr>
      <vt:lpstr>K-MLE: Classification Expectation-Maximization (CEM)</vt:lpstr>
      <vt:lpstr>Bregman soft-clustering: Generalize expectation-maximization (EM) algorithm</vt:lpstr>
      <vt:lpstr>K-means++ probabilistic seeding</vt:lpstr>
      <vt:lpstr>K-means++ probabilistic seeding</vt:lpstr>
      <vt:lpstr>PowerPoint Presentation</vt:lpstr>
      <vt:lpstr>Hierarchical clustering (Ward criterion)</vt:lpstr>
      <vt:lpstr>Extending to Bregman divergences</vt:lpstr>
      <vt:lpstr>PowerPoint Presentation</vt:lpstr>
      <vt:lpstr>Clustering with mixed α-Divergences</vt:lpstr>
      <vt:lpstr>Hierarchical mixtures of exponential families</vt:lpstr>
      <vt:lpstr>Conformal divergences</vt:lpstr>
      <vt:lpstr>Conformal distances in machine learning: SVM</vt:lpstr>
      <vt:lpstr>Shape Retrieval Using Hierarchical Total Bregman Soft Clustering</vt:lpstr>
      <vt:lpstr>Total Bregman divergence and its applications to DTI analysis</vt:lpstr>
      <vt:lpstr>Total Bregman divergence</vt:lpstr>
      <vt:lpstr>Total Jensen divergence</vt:lpstr>
      <vt:lpstr>Clustering categorical distributions  </vt:lpstr>
      <vt:lpstr>PowerPoint Presentation</vt:lpstr>
      <vt:lpstr>Hilbert log cross-ratio metric</vt:lpstr>
      <vt:lpstr>PowerPoint Presentation</vt:lpstr>
      <vt:lpstr>PowerPoint Presentation</vt:lpstr>
      <vt:lpstr>PowerPoint Presentation</vt:lpstr>
      <vt:lpstr>K-center clustering in metric spaces</vt:lpstr>
      <vt:lpstr>Smallest enclosing ball in the Hilbert simplex geometry</vt:lpstr>
      <vt:lpstr>Riemannian minimum enclosing ball</vt:lpstr>
      <vt:lpstr>Approximating the smallest enclosing ball in Hilbert simplex geometry</vt:lpstr>
      <vt:lpstr>Some enclosing balls in the simplex</vt:lpstr>
      <vt:lpstr>Experiments: K-means</vt:lpstr>
      <vt:lpstr>Experiments: K-center</vt:lpstr>
      <vt:lpstr>Aitchison distance in the simplex</vt:lpstr>
      <vt:lpstr>Clustering correlation matrices (elliptope)</vt:lpstr>
      <vt:lpstr>Some distances between correlation matrices</vt:lpstr>
      <vt:lpstr>Experiments of clustering in the elliptope</vt:lpstr>
      <vt:lpstr>Information geometry: Advanced topics, limitations and perspectives</vt:lpstr>
      <vt:lpstr>PowerPoint Presentation</vt:lpstr>
      <vt:lpstr>α-representations of the FIM</vt:lpstr>
      <vt:lpstr>(ρ, τ)-representations of the FIM</vt:lpstr>
      <vt:lpstr>Libraries for Mixture of Exponential Families</vt:lpstr>
      <vt:lpstr>Limitations of parametric frameworks</vt:lpstr>
      <vt:lpstr>Topics to be covered in an extended lecture series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</dc:creator>
  <cp:lastModifiedBy>Nielsen</cp:lastModifiedBy>
  <cp:revision>130</cp:revision>
  <dcterms:created xsi:type="dcterms:W3CDTF">2019-02-21T06:20:06Z</dcterms:created>
  <dcterms:modified xsi:type="dcterms:W3CDTF">2019-06-27T09:54:24Z</dcterms:modified>
</cp:coreProperties>
</file>